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47"/>
  </p:notesMasterIdLst>
  <p:sldIdLst>
    <p:sldId id="373" r:id="rId2"/>
    <p:sldId id="382" r:id="rId3"/>
    <p:sldId id="355" r:id="rId4"/>
    <p:sldId id="334" r:id="rId5"/>
    <p:sldId id="282" r:id="rId6"/>
    <p:sldId id="332" r:id="rId7"/>
    <p:sldId id="357" r:id="rId8"/>
    <p:sldId id="366" r:id="rId9"/>
    <p:sldId id="360" r:id="rId10"/>
    <p:sldId id="367" r:id="rId11"/>
    <p:sldId id="364" r:id="rId12"/>
    <p:sldId id="363" r:id="rId13"/>
    <p:sldId id="298" r:id="rId14"/>
    <p:sldId id="307" r:id="rId15"/>
    <p:sldId id="304" r:id="rId16"/>
    <p:sldId id="314" r:id="rId17"/>
    <p:sldId id="359" r:id="rId18"/>
    <p:sldId id="374" r:id="rId19"/>
    <p:sldId id="378" r:id="rId20"/>
    <p:sldId id="341" r:id="rId21"/>
    <p:sldId id="344" r:id="rId22"/>
    <p:sldId id="383" r:id="rId23"/>
    <p:sldId id="384" r:id="rId24"/>
    <p:sldId id="381" r:id="rId25"/>
    <p:sldId id="293" r:id="rId26"/>
    <p:sldId id="380" r:id="rId27"/>
    <p:sldId id="345" r:id="rId28"/>
    <p:sldId id="299" r:id="rId29"/>
    <p:sldId id="329" r:id="rId30"/>
    <p:sldId id="385" r:id="rId31"/>
    <p:sldId id="370" r:id="rId32"/>
    <p:sldId id="371" r:id="rId33"/>
    <p:sldId id="365" r:id="rId34"/>
    <p:sldId id="280" r:id="rId35"/>
    <p:sldId id="291" r:id="rId36"/>
    <p:sldId id="375" r:id="rId37"/>
    <p:sldId id="323" r:id="rId38"/>
    <p:sldId id="372" r:id="rId39"/>
    <p:sldId id="309" r:id="rId40"/>
    <p:sldId id="286" r:id="rId41"/>
    <p:sldId id="322" r:id="rId42"/>
    <p:sldId id="379" r:id="rId43"/>
    <p:sldId id="283" r:id="rId44"/>
    <p:sldId id="284" r:id="rId45"/>
    <p:sldId id="300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1E25"/>
    <a:srgbClr val="DEF5FA"/>
    <a:srgbClr val="E1F6FB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8B5E3-14D9-4C97-BBB2-003ADF92A856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1BAC3-35E3-4AA9-8E9C-7F6BCE1097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1BAC3-35E3-4AA9-8E9C-7F6BCE1097A3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B4840-2308-4C81-BB39-129FF26CD0F8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EA53F-546A-47CE-BC6D-6110A129C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A8D65-91C8-47BF-BA09-61FDBD129D07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80CE6-A5CA-4391-B5A8-F5A1E7084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3B7A0-5D4C-4A73-993A-99F32D1B584A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DC1E3-066D-41FE-9F22-EAE882886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EAADCB4-E436-4BEC-B9FC-6CA2CE780858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4C2E092-9887-4399-96F5-3BB1E0A37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E1834-33D1-48DA-9D0F-82560CCCA1B1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8A89A-D07D-4A95-A5AD-64F2A08AF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D3BB6-568B-4AD9-87CB-A1C8E03C9BC3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BAC54-676C-4ABE-BC8F-8B586F64A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6560E-09CB-4B94-975B-8A88F4336205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36E30-148E-475D-8E8C-1F8417B84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0F12823-18AE-4CE4-B7A9-2EDD8335FF13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BF1AD71-E2ED-4B19-8994-DC68F26CD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1B241-7E14-4FE9-BB06-EBFB0976C463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2A22D-5571-425B-B528-9EDF120D1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8C91B48-1042-4CFB-871C-D07895A6EDF5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02D76E4-0060-44AF-AC9B-C80682059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0DDD994-8D57-4B16-8402-FFA73A91AF74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7A8614B-49B2-43BB-A171-FC8398594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0F51437-A2D1-4FB6-901B-39552F081883}" type="datetimeFigureOut">
              <a:rPr lang="ru-RU"/>
              <a:pPr>
                <a:defRPr/>
              </a:pPr>
              <a:t>26.04.2019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823F5A6-B6B8-47CB-B030-864601766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27" r:id="rId4"/>
    <p:sldLayoutId id="2147483926" r:id="rId5"/>
    <p:sldLayoutId id="2147483931" r:id="rId6"/>
    <p:sldLayoutId id="2147483925" r:id="rId7"/>
    <p:sldLayoutId id="2147483932" r:id="rId8"/>
    <p:sldLayoutId id="2147483933" r:id="rId9"/>
    <p:sldLayoutId id="2147483924" r:id="rId10"/>
    <p:sldLayoutId id="214748392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zvezdy-obrazovaniya.ru/diplom/view/index/6344" TargetMode="External"/><Relationship Id="rId2" Type="http://schemas.openxmlformats.org/officeDocument/2006/relationships/hyperlink" Target="http://www.vospitatel-ru.ru/public1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zvezdy-obrazovaniya.ru/diplom/view/index/6369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gif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gif"/><Relationship Id="rId4" Type="http://schemas.openxmlformats.org/officeDocument/2006/relationships/image" Target="../media/image7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eg"/><Relationship Id="rId3" Type="http://schemas.openxmlformats.org/officeDocument/2006/relationships/image" Target="../media/image99.jpeg"/><Relationship Id="rId7" Type="http://schemas.openxmlformats.org/officeDocument/2006/relationships/image" Target="../media/image103.jpeg"/><Relationship Id="rId12" Type="http://schemas.openxmlformats.org/officeDocument/2006/relationships/image" Target="../media/image108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jpeg"/><Relationship Id="rId11" Type="http://schemas.openxmlformats.org/officeDocument/2006/relationships/image" Target="../media/image107.jpeg"/><Relationship Id="rId5" Type="http://schemas.openxmlformats.org/officeDocument/2006/relationships/image" Target="../media/image101.jpeg"/><Relationship Id="rId10" Type="http://schemas.openxmlformats.org/officeDocument/2006/relationships/image" Target="../media/image106.jpeg"/><Relationship Id="rId4" Type="http://schemas.openxmlformats.org/officeDocument/2006/relationships/image" Target="../media/image100.jpeg"/><Relationship Id="rId9" Type="http://schemas.openxmlformats.org/officeDocument/2006/relationships/image" Target="../media/image105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8044408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САМОПРЕЗЕНТАЦИЯ ВОСПИТАТЕЛЯ МБДОУ№65 «ДЕЛЬФИН»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КОВАЛЕНКО ТАТЬЯНЫ ИВАНОВНЫ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283968" y="2996952"/>
            <a:ext cx="5236096" cy="1659632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«БЫТЬ </a:t>
            </a:r>
          </a:p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ВОСПИТАТЕЛЕМ НЕПРОСТО…»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195804"/>
            <a:ext cx="3816424" cy="389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88641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Технология сотрудничества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789040"/>
            <a:ext cx="4176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Результативность: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дети овладели необходимыми навыками взаимодействия между собой и с педагогом; 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сформированы навыки само и взаимоконтроля результатов деятельности; 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сформировано умение отстаивать своё мнение, 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развито умение оценивать свои достижения.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" name="Picture 11"/>
          <p:cNvPicPr preferRelativeResize="0"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4860032" y="764704"/>
            <a:ext cx="3884400" cy="29124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9" name="Picture 11"/>
          <p:cNvPicPr preferRelativeResize="0"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23528" y="764704"/>
            <a:ext cx="3883157" cy="2912368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11" name="Picture 2"/>
          <p:cNvPicPr preferRelativeResize="0">
            <a:picLocks noChangeAspect="1" noChangeArrowheads="1"/>
          </p:cNvPicPr>
          <p:nvPr/>
        </p:nvPicPr>
        <p:blipFill>
          <a:blip r:embed="rId4" cstate="email">
            <a:lum/>
          </a:blip>
          <a:srcRect/>
          <a:stretch>
            <a:fillRect/>
          </a:stretch>
        </p:blipFill>
        <p:spPr bwMode="auto">
          <a:xfrm>
            <a:off x="4860031" y="3789040"/>
            <a:ext cx="3884400" cy="29124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lum/>
          </a:blip>
          <a:srcRect/>
          <a:stretch>
            <a:fillRect/>
          </a:stretch>
        </p:blipFill>
        <p:spPr bwMode="auto">
          <a:xfrm>
            <a:off x="251520" y="908720"/>
            <a:ext cx="4224470" cy="3168352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 preferRelativeResize="0">
            <a:picLocks noChangeAspect="1" noChangeArrowheads="1"/>
          </p:cNvPicPr>
          <p:nvPr/>
        </p:nvPicPr>
        <p:blipFill>
          <a:blip r:embed="rId3" cstate="email">
            <a:lum bright="10000" contrast="10000"/>
          </a:blip>
          <a:srcRect/>
          <a:stretch>
            <a:fillRect/>
          </a:stretch>
        </p:blipFill>
        <p:spPr bwMode="auto">
          <a:xfrm>
            <a:off x="4572000" y="3573016"/>
            <a:ext cx="4128459" cy="31680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932040" y="908720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Результативность: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улучшилась  тактильная чувствительность,  мелкая моторика; 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 у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гиперактивных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детей улучшилось внимание, им стало легче сосредоточиться при выполнении игровых заданий, активизировалась творческая активность;</a:t>
            </a:r>
          </a:p>
          <a:p>
            <a:pPr>
              <a:buFont typeface="Wingdings" pitchFamily="2" charset="2"/>
              <a:buChar char="Ø"/>
            </a:pPr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332656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Песочная терапия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365104"/>
            <a:ext cx="42484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дети приобрели навык письма без письменных принадлежностей.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+mn-lt"/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улучшился микроклимат в группе, дети стали более раскованными, что поспособствовало установлению  доброжелательных отношений между детьми.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88640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Социоигровая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технология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717032"/>
            <a:ext cx="4032448" cy="3426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Результативность: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дети слушают и слышат друг друга, договариваются, приходят к согласию;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у детей развито речевое взаимодействие;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сформировано позитивное отношение к окружающему миру, другим людям, самому себе, к сверстникам;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дети умеют отстаивать свою позицию;</a:t>
            </a: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764704"/>
            <a:ext cx="4034526" cy="3024336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1" name="Picture 3"/>
          <p:cNvPicPr preferRelativeResize="0"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3501008"/>
            <a:ext cx="4176032" cy="3132024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1052736"/>
            <a:ext cx="37444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Создаю условия для активного взаимодействия и сотрудничества детей в разных видах деятельности.</a:t>
            </a:r>
            <a:endParaRPr lang="ru-RU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0"/>
            <a:ext cx="84249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Технология раннего и интенсивного обучения детей чтению с помощью кубиков Н.Зайцева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48064" y="1196752"/>
            <a:ext cx="37444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Технология обеспечивает сенсорный подход ко всем вербальным процессам, дает возможность задействовать максимум сенсорных каналов (зрение, осязание, слух) при обучении чтению и письму.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3789040"/>
            <a:ext cx="4104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Результативность: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системность в работе и интегрированный подход в рамках коррекции речевого развития способствовали овладению чтением в игровой форме, формированию коммуникативных и произносительных навыков детей, активизации речевой активности.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lum bright="20000" contrast="20000"/>
          </a:blip>
          <a:stretch>
            <a:fillRect/>
          </a:stretch>
        </p:blipFill>
        <p:spPr bwMode="auto">
          <a:xfrm>
            <a:off x="251520" y="908720"/>
            <a:ext cx="4104456" cy="3073524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3429000"/>
            <a:ext cx="4176464" cy="3132348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288" y="188913"/>
            <a:ext cx="82804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Представление и обобщение  опыта по работе с кубиками Н.Зайцева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850" y="1340768"/>
            <a:ext cx="8351838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862110"/>
                </a:solidFill>
                <a:latin typeface="Century Schoolbook" pitchFamily="18" charset="0"/>
              </a:rPr>
              <a:t> </a:t>
            </a:r>
            <a:r>
              <a:rPr lang="ru-RU" sz="1600" b="1" dirty="0" smtClean="0">
                <a:solidFill>
                  <a:srgbClr val="862110"/>
                </a:solidFill>
                <a:latin typeface="Century Schoolbook" pitchFamily="18" charset="0"/>
              </a:rPr>
              <a:t>Выступление </a:t>
            </a:r>
            <a:r>
              <a:rPr lang="ru-RU" sz="1600" b="1" dirty="0">
                <a:solidFill>
                  <a:srgbClr val="862110"/>
                </a:solidFill>
                <a:latin typeface="Century Schoolbook" pitchFamily="18" charset="0"/>
              </a:rPr>
              <a:t>с докладом «Прикладные аспекты реализации технологии Н.Зайцева в деятельности ДОУ на </a:t>
            </a:r>
            <a:r>
              <a:rPr lang="en-US" sz="1600" b="1" dirty="0">
                <a:solidFill>
                  <a:srgbClr val="862110"/>
                </a:solidFill>
                <a:latin typeface="Century Schoolbook" pitchFamily="18" charset="0"/>
              </a:rPr>
              <a:t>II </a:t>
            </a:r>
            <a:r>
              <a:rPr lang="ru-RU" sz="1600" b="1" dirty="0">
                <a:solidFill>
                  <a:srgbClr val="862110"/>
                </a:solidFill>
                <a:latin typeface="Century Schoolbook" pitchFamily="18" charset="0"/>
              </a:rPr>
              <a:t>научно-практической конференции с международным участием «Актуальные проблемы развития детей дошкольного возраста»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862110"/>
                </a:solidFill>
                <a:latin typeface="Century Schoolbook" pitchFamily="18" charset="0"/>
              </a:rPr>
              <a:t> Мастер-класс </a:t>
            </a:r>
            <a:r>
              <a:rPr lang="ru-RU" sz="1600" b="1" dirty="0">
                <a:solidFill>
                  <a:srgbClr val="862110"/>
                </a:solidFill>
                <a:latin typeface="Century Schoolbook" pitchFamily="18" charset="0"/>
              </a:rPr>
              <a:t>для педагогов ДОУ «Интегрированное занятие «Насекомые</a:t>
            </a:r>
            <a:r>
              <a:rPr lang="ru-RU" sz="1600" dirty="0">
                <a:latin typeface="Century Schoolbook" pitchFamily="18" charset="0"/>
              </a:rPr>
              <a:t>»</a:t>
            </a:r>
            <a:r>
              <a:rPr lang="ru-RU" sz="1600" b="1" dirty="0">
                <a:solidFill>
                  <a:srgbClr val="862110"/>
                </a:solidFill>
                <a:latin typeface="Century Schoolbook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862110"/>
                </a:solidFill>
                <a:latin typeface="Century Schoolbook" pitchFamily="18" charset="0"/>
              </a:rPr>
              <a:t> Консультация </a:t>
            </a:r>
            <a:r>
              <a:rPr lang="ru-RU" sz="1600" b="1" dirty="0">
                <a:solidFill>
                  <a:srgbClr val="862110"/>
                </a:solidFill>
                <a:latin typeface="Century Schoolbook" pitchFamily="18" charset="0"/>
              </a:rPr>
              <a:t>для педагогов ДОУ «Использование кубиков Н.Зайцева в образовательной деятельности с детьми младшего дошкольного возраста</a:t>
            </a:r>
            <a:r>
              <a:rPr lang="ru-RU" sz="1600" b="1" dirty="0" smtClean="0">
                <a:solidFill>
                  <a:srgbClr val="862110"/>
                </a:solidFill>
                <a:latin typeface="Century Schoolbook" pitchFamily="18" charset="0"/>
              </a:rPr>
              <a:t>».</a:t>
            </a:r>
            <a:endParaRPr lang="ru-RU" sz="1600" b="1" dirty="0">
              <a:solidFill>
                <a:srgbClr val="862110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b="1" dirty="0">
              <a:solidFill>
                <a:srgbClr val="862110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b="1" dirty="0">
              <a:solidFill>
                <a:srgbClr val="862110"/>
              </a:solidFill>
              <a:latin typeface="Century Schoolbook" pitchFamily="18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2411760" y="3573016"/>
            <a:ext cx="4104481" cy="3076436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613" y="188913"/>
            <a:ext cx="51133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Технология проектирования</a:t>
            </a:r>
          </a:p>
        </p:txBody>
      </p:sp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971550" y="53006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entury Schoolbook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825" y="3789363"/>
            <a:ext cx="8642350" cy="26468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Результативность: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созданы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условия для роста активности и инициативы педагогов, дошкольников и их родителей;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у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педагогов, детей, части родителей появилась возможность раскрыть свои творческие и организаторские способности;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дети 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получили ранний социальный позитивный опыт реализации собственных замыслов, возможность оформить их в виде культурно-значимого продукта.;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проект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позволил интегрировать сведения из разных областей знаний для решения проблемы и применить их на практике.  </a:t>
            </a:r>
          </a:p>
        </p:txBody>
      </p:sp>
      <p:pic>
        <p:nvPicPr>
          <p:cNvPr id="8" name="Picture 2" descr="C:\Users\acer\Desktop\P1040117.JPG"/>
          <p:cNvPicPr>
            <a:picLocks noChangeAspect="1" noChangeArrowheads="1"/>
          </p:cNvPicPr>
          <p:nvPr/>
        </p:nvPicPr>
        <p:blipFill>
          <a:blip r:embed="rId2" cstate="email">
            <a:lum bright="20000" contrast="-10000"/>
          </a:blip>
          <a:srcRect/>
          <a:stretch>
            <a:fillRect/>
          </a:stretch>
        </p:blipFill>
        <p:spPr bwMode="auto">
          <a:xfrm>
            <a:off x="467544" y="836712"/>
            <a:ext cx="3359150" cy="251936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825" y="836613"/>
            <a:ext cx="3357563" cy="251936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555875" y="3429000"/>
            <a:ext cx="44640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Проект  «Русский валенок»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268760"/>
            <a:ext cx="273630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862110"/>
                </a:solidFill>
                <a:latin typeface="+mn-lt"/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Для большей эффективности образовательного процесса, формирования мотивации детей к познанию подобрала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детские презентации по изучаемым темам АООП ДОУ.  Разработала приложения к созданным мною проектам (стихотворения,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д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/и по формированию логического мышления, подбор интересных фактов </a:t>
            </a:r>
            <a:r>
              <a:rPr lang="ru-RU" sz="1600" b="1" dirty="0">
                <a:solidFill>
                  <a:srgbClr val="862110"/>
                </a:solidFill>
                <a:latin typeface="+mn-lt"/>
              </a:rPr>
              <a:t>по изучаемым темам). 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2843808" y="1268760"/>
            <a:ext cx="5518481" cy="4826680"/>
            <a:chOff x="2843808" y="1268760"/>
            <a:chExt cx="5518481" cy="482668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843808" y="1268760"/>
              <a:ext cx="2394749" cy="3384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1246179">
              <a:off x="4431950" y="1737759"/>
              <a:ext cx="2439914" cy="3312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2410649">
              <a:off x="5868112" y="2759942"/>
              <a:ext cx="2494177" cy="333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" name="TextBox 8"/>
          <p:cNvSpPr txBox="1"/>
          <p:nvPr/>
        </p:nvSpPr>
        <p:spPr>
          <a:xfrm>
            <a:off x="539551" y="188640"/>
            <a:ext cx="82091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Разработанные 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мной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проекты и приложения к ним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15816" y="5661248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Проекты были представлены на итоговых педсоветах ДОУ и на ГМО.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99592" y="188640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Информационно-компьютерная технология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23528" y="1124744"/>
            <a:ext cx="8594792" cy="5443897"/>
            <a:chOff x="323528" y="1124744"/>
            <a:chExt cx="8594792" cy="5443897"/>
          </a:xfrm>
        </p:grpSpPr>
        <p:sp>
          <p:nvSpPr>
            <p:cNvPr id="8194" name="Rectangle 4"/>
            <p:cNvSpPr>
              <a:spLocks noChangeArrowheads="1"/>
            </p:cNvSpPr>
            <p:nvPr/>
          </p:nvSpPr>
          <p:spPr bwMode="auto">
            <a:xfrm>
              <a:off x="323528" y="2636912"/>
              <a:ext cx="3672408" cy="216976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99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0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Направления в ИКТ,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0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 используемые мною в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0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образовательной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0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 деятельности</a:t>
              </a:r>
            </a:p>
          </p:txBody>
        </p:sp>
        <p:sp>
          <p:nvSpPr>
            <p:cNvPr id="8207" name="Line 27"/>
            <p:cNvSpPr>
              <a:spLocks noChangeShapeType="1"/>
            </p:cNvSpPr>
            <p:nvPr/>
          </p:nvSpPr>
          <p:spPr bwMode="auto">
            <a:xfrm flipH="1" flipV="1">
              <a:off x="1835696" y="1772813"/>
              <a:ext cx="216024" cy="864099"/>
            </a:xfrm>
            <a:prstGeom prst="line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Line 29"/>
            <p:cNvSpPr>
              <a:spLocks noChangeShapeType="1"/>
            </p:cNvSpPr>
            <p:nvPr/>
          </p:nvSpPr>
          <p:spPr bwMode="auto">
            <a:xfrm flipV="1">
              <a:off x="2051720" y="1484784"/>
              <a:ext cx="2016224" cy="1152128"/>
            </a:xfrm>
            <a:prstGeom prst="line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0" name="Line 30"/>
            <p:cNvSpPr>
              <a:spLocks noChangeShapeType="1"/>
            </p:cNvSpPr>
            <p:nvPr/>
          </p:nvSpPr>
          <p:spPr bwMode="auto">
            <a:xfrm>
              <a:off x="3995936" y="3717032"/>
              <a:ext cx="648072" cy="1512168"/>
            </a:xfrm>
            <a:prstGeom prst="line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1" name="Line 31"/>
            <p:cNvSpPr>
              <a:spLocks noChangeShapeType="1"/>
            </p:cNvSpPr>
            <p:nvPr/>
          </p:nvSpPr>
          <p:spPr bwMode="auto">
            <a:xfrm flipV="1">
              <a:off x="3995936" y="2420888"/>
              <a:ext cx="648072" cy="1296144"/>
            </a:xfrm>
            <a:prstGeom prst="line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2" name="Line 32"/>
            <p:cNvSpPr>
              <a:spLocks noChangeShapeType="1"/>
            </p:cNvSpPr>
            <p:nvPr/>
          </p:nvSpPr>
          <p:spPr bwMode="auto">
            <a:xfrm>
              <a:off x="2123728" y="4797152"/>
              <a:ext cx="2016224" cy="1368152"/>
            </a:xfrm>
            <a:prstGeom prst="line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4" name="Line 34"/>
            <p:cNvSpPr>
              <a:spLocks noChangeShapeType="1"/>
            </p:cNvSpPr>
            <p:nvPr/>
          </p:nvSpPr>
          <p:spPr bwMode="auto">
            <a:xfrm flipH="1">
              <a:off x="1835697" y="4797153"/>
              <a:ext cx="288032" cy="1152128"/>
            </a:xfrm>
            <a:prstGeom prst="line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683569" y="5949280"/>
              <a:ext cx="2304256" cy="61936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buNone/>
              </a:pPr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Цветные рисунки,</a:t>
              </a:r>
            </a:p>
            <a:p>
              <a:pPr algn="ctr">
                <a:buNone/>
              </a:pPr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 кроссворды</a:t>
              </a: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4139952" y="5877272"/>
              <a:ext cx="3842264" cy="61936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buNone/>
              </a:pPr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Просмотр детских  мультфильмов и</a:t>
              </a:r>
            </a:p>
            <a:p>
              <a:pPr algn="ctr">
                <a:buNone/>
              </a:pPr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 познавательных передач</a:t>
              </a:r>
              <a:endParaRPr lang="ru-RU" sz="1400" b="1" dirty="0">
                <a:solidFill>
                  <a:schemeClr val="accent2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5076056" y="3212976"/>
              <a:ext cx="3842264" cy="100969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buNone/>
              </a:pPr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Использование видеофрагментов и</a:t>
              </a:r>
            </a:p>
            <a:p>
              <a:pPr>
                <a:buNone/>
              </a:pPr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 аудио файлов для проведения</a:t>
              </a:r>
            </a:p>
            <a:p>
              <a:pPr>
                <a:buNone/>
              </a:pPr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 режимных моментов и НОД</a:t>
              </a:r>
              <a:endParaRPr lang="ru-RU" sz="1400" b="1" dirty="0">
                <a:solidFill>
                  <a:schemeClr val="accent2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4644008" y="2132856"/>
              <a:ext cx="3842264" cy="61936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buNone/>
              </a:pPr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Сюжетные анимации</a:t>
              </a:r>
              <a:endParaRPr lang="ru-RU" sz="1400" b="1" dirty="0">
                <a:solidFill>
                  <a:schemeClr val="accent2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9" name="Rectangle 23"/>
            <p:cNvSpPr>
              <a:spLocks noChangeArrowheads="1"/>
            </p:cNvSpPr>
            <p:nvPr/>
          </p:nvSpPr>
          <p:spPr bwMode="auto">
            <a:xfrm>
              <a:off x="4067944" y="1196752"/>
              <a:ext cx="4392488" cy="61936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buNone/>
              </a:pPr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Обучающие, развивающие,</a:t>
              </a:r>
            </a:p>
            <a:p>
              <a:pPr algn="ctr">
                <a:buNone/>
              </a:pPr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 интерактивные игры (в том числе и авторские)</a:t>
              </a:r>
              <a:endParaRPr lang="ru-RU" sz="1400" b="1" dirty="0">
                <a:solidFill>
                  <a:schemeClr val="accent2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611561" y="1124744"/>
              <a:ext cx="2160239" cy="61936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buNone/>
              </a:pPr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Слайд-шоу или </a:t>
              </a:r>
            </a:p>
            <a:p>
              <a:pPr algn="ctr">
                <a:buNone/>
              </a:pPr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презентации</a:t>
              </a:r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4644008" y="4869160"/>
              <a:ext cx="3842264" cy="61936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buNone/>
              </a:pPr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Использование ИКТ в работе с</a:t>
              </a:r>
            </a:p>
            <a:p>
              <a:pPr algn="ctr">
                <a:buNone/>
              </a:pPr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 родителями воспитанников </a:t>
              </a:r>
              <a:endParaRPr lang="ru-RU" sz="1400" b="1" dirty="0">
                <a:solidFill>
                  <a:schemeClr val="accent2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9" name="Line 31"/>
            <p:cNvSpPr>
              <a:spLocks noChangeShapeType="1"/>
            </p:cNvSpPr>
            <p:nvPr/>
          </p:nvSpPr>
          <p:spPr bwMode="auto">
            <a:xfrm flipV="1">
              <a:off x="3995936" y="3717032"/>
              <a:ext cx="1080119" cy="0"/>
            </a:xfrm>
            <a:prstGeom prst="line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717032"/>
            <a:ext cx="8424863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Результативность: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дети закрепляют предлоги, обобщающие слова, решают логические задачи играя в познавательные  и интерактивные игры на компьютере: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родители знакомятся с темами  проектов, реализуемых в группе, через буклеты;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использование разнообразного иллюстративного материала, проведение виртуальных экскурсий, презентаций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позволяет быстрее достичь намеченной цели во время непосредственной образовательной деятельности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индивидуальная работа с компьютером увеличивает число ситуаций, решить которые ребенок может самостоятельно.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"/>
          <a:stretch>
            <a:fillRect/>
          </a:stretch>
        </p:blipFill>
        <p:spPr bwMode="auto">
          <a:xfrm>
            <a:off x="5116451" y="188640"/>
            <a:ext cx="3709290" cy="3456384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51520" y="188640"/>
            <a:ext cx="4608512" cy="3456384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Обобщение и распространение собственного педагогического опыта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9552" y="1340768"/>
            <a:ext cx="8064896" cy="5256584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altLang="ru-RU" sz="1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2016г</a:t>
            </a:r>
            <a:r>
              <a:rPr kumimoji="0" lang="ru-RU" altLang="ru-RU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Courier New" pitchFamily="49" charset="0"/>
              <a:buChar char="o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Участие в  работе творческой группы по разработке летнего проекта «Страна </a:t>
            </a:r>
            <a:r>
              <a:rPr kumimoji="0" lang="ru-RU" alt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Читалия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»,  смотра конкурса «Предметно-пространственная среда ДОУ».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Courier New" pitchFamily="49" charset="0"/>
              <a:buChar char="o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Выступление на педсовете ДОУ по теме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Организация работы по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здоровьесбережению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детей дошкольного возраста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презентацией «Мы не просто так играем – мы здоровье сохраняем».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Courier New" pitchFamily="49" charset="0"/>
              <a:buChar char="o"/>
              <a:defRPr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Выступление на педсовете ДОУ по теме </a:t>
            </a:r>
            <a:r>
              <a:rPr lang="ru-RU" alt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«Индивидуализация детей дошкольного возраста» с презентацией из опыта работы «Исследовательская деятельность с детьми дошкольного возраста по теме: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«Такой загадочный мир бумаги».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Courier New" pitchFamily="49" charset="0"/>
              <a:buChar char="o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Участие в ГМО «Индивидуальное развитие дошкольника и выбор стратегии работы с ним» с показом самостоятельной познавательной деятельности «Использование техники шариков  «</a:t>
            </a:r>
            <a:r>
              <a:rPr kumimoji="0" lang="ru-RU" alt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Марблс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с детьми ТНР».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Courier New" pitchFamily="49" charset="0"/>
              <a:buChar char="o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Участие в  </a:t>
            </a:r>
            <a:r>
              <a:rPr kumimoji="0" lang="en-US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III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городском Образовательном форуме ЗАТО Железногорск по направлению «Грани педагогического мастерства»  с выступлением «Мы не просто так играем – речь ребятам развиваем: упражнения с камешками «</a:t>
            </a:r>
            <a:r>
              <a:rPr kumimoji="0" lang="ru-RU" alt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Марблс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для детей с ТНР».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Times New Roman" pitchFamily="18" charset="0"/>
              <a:cs typeface="Arial" charset="0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entury Schoolbook" pitchFamily="18" charset="0"/>
              <a:ea typeface="Times New Roman" pitchFamily="18" charset="0"/>
              <a:cs typeface="Arial" charset="0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entury Schoolbook" pitchFamily="18" charset="0"/>
              <a:ea typeface="Times New Roman" pitchFamily="18" charset="0"/>
              <a:cs typeface="Arial" charset="0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alt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3212976"/>
            <a:ext cx="52565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b="1" dirty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476672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КОВАЛЕНКО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ТАТЬЯНА  ИВАНОВНА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268760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+mn-lt"/>
              </a:rPr>
              <a:t>Воспитатель высшей квалификационной категории.  г. Железногорск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204864"/>
            <a:ext cx="52565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На свете много разных профессий.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Но знаю  -  моей не найти интересней.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В руках педагога бесценный клад: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Одиннадцать упрямых, горластых ребят,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Одиннадцать  с глазами, как звёзды           лучистые,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Которых растила я добрыми, чистыми.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Мир открывала им светлый , чудесный.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Нету работы моей интересней.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4941168"/>
            <a:ext cx="4752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+mn-lt"/>
              </a:rPr>
              <a:t>Педагогический стаж:  </a:t>
            </a:r>
            <a:r>
              <a:rPr lang="ru-RU" b="1" i="1" dirty="0" smtClean="0">
                <a:solidFill>
                  <a:srgbClr val="002060"/>
                </a:solidFill>
                <a:latin typeface="+mn-lt"/>
              </a:rPr>
              <a:t>с 1983 года.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+mn-lt"/>
              </a:rPr>
              <a:t>Образование:  </a:t>
            </a:r>
            <a:r>
              <a:rPr lang="ru-RU" b="1" i="1" dirty="0" smtClean="0">
                <a:solidFill>
                  <a:srgbClr val="002060"/>
                </a:solidFill>
                <a:latin typeface="+mn-lt"/>
              </a:rPr>
              <a:t>средне специальное.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+mn-lt"/>
              </a:rPr>
              <a:t>Педагогическое кредо:   «</a:t>
            </a:r>
            <a:r>
              <a:rPr lang="ru-RU" b="1" i="1" dirty="0" smtClean="0">
                <a:solidFill>
                  <a:srgbClr val="002060"/>
                </a:solidFill>
                <a:latin typeface="+mn-lt"/>
              </a:rPr>
              <a:t>Чтобы иметь право учить, нужно постоянно учиться самому».</a:t>
            </a:r>
            <a:endParaRPr lang="ru-RU" b="1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0962" name="Picture 2" descr="D:\ноут\моя папка\все фото\Мои фото\моё фото\IMG-baa96f3c5b9cc87c08dbca6040e994b0-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764704"/>
            <a:ext cx="3225958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332656"/>
            <a:ext cx="8064896" cy="6264696"/>
          </a:xfrm>
        </p:spPr>
        <p:txBody>
          <a:bodyPr/>
          <a:lstStyle/>
          <a:p>
            <a:pPr eaLnBrk="1" hangingPunct="1">
              <a:buFont typeface="Courier New" pitchFamily="49" charset="0"/>
              <a:buChar char="o"/>
            </a:pPr>
            <a:r>
              <a:rPr lang="ru-RU" alt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Участие в  международном конкурсе  «Звезды образования» (номинация «Проектная деятельность в ДОУ») по теме «Путешествие по странам и континентам». Свидетельство о регистрации: серия 42, №003705822; № диплома:ДО-880-1; 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I </a:t>
            </a:r>
            <a:r>
              <a:rPr lang="ru-RU" alt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место.</a:t>
            </a:r>
          </a:p>
          <a:p>
            <a:pPr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Участие в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 IV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 Всероссийском творческом конкурсе «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Викторёнок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» в номинации «Творческая карусель» с презентацией «Визитная карточка группы «Радуга» . Свидетельство о регистрации ЭЛ№ФС77-59822; № диплома 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IV – 211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; 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II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место.</a:t>
            </a:r>
          </a:p>
          <a:p>
            <a:pPr>
              <a:buFont typeface="Courier New" pitchFamily="49" charset="0"/>
              <a:buChar char="o"/>
            </a:pPr>
            <a:r>
              <a:rPr lang="ru-RU" alt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Участие в  международном конкурсе  «Звезды образования» (номинация «Фестиваль педагогических идей») по теме </a:t>
            </a:r>
          </a:p>
          <a:p>
            <a:pPr>
              <a:buFont typeface="Courier New" pitchFamily="49" charset="0"/>
              <a:buChar char="o"/>
            </a:pPr>
            <a:r>
              <a:rPr lang="ru-RU" altLang="ru-RU" sz="1600" b="1" dirty="0" smtClean="0">
                <a:solidFill>
                  <a:schemeClr val="accent2">
                    <a:lumMod val="50000"/>
                  </a:schemeClr>
                </a:solidFill>
              </a:rPr>
              <a:t>« Нетрадиционный приём в коррекционной работе с детьми с ТНР». Свидетельство о регистрации: серия 42, №003705822; № диплома:ДО-881-1; 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I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alt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место.</a:t>
            </a:r>
          </a:p>
          <a:p>
            <a:pPr>
              <a:buFont typeface="Courier New" pitchFamily="49" charset="0"/>
              <a:buChar char="o"/>
            </a:pPr>
            <a:r>
              <a:rPr lang="ru-RU" alt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Участие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во Всероссийском учебно-образовательном интернет- портале «ПЕДАГОГ+»  в номинации «Лучшее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портфолио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» с презентацией «Быть воспитателем непросто…».  ДП - №30092016-12;      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I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место.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     </a:t>
            </a:r>
            <a:r>
              <a:rPr lang="ru-RU" altLang="ru-RU" sz="1600" u="sng" dirty="0" smtClean="0"/>
              <a:t> </a:t>
            </a:r>
            <a:r>
              <a:rPr lang="ru-RU" sz="1600" b="1" u="sng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2017г</a:t>
            </a:r>
          </a:p>
          <a:p>
            <a:pPr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Участие в 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V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городской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Педагогической Конференции по теме </a:t>
            </a:r>
            <a:r>
              <a:rPr lang="ru-RU" sz="1600" dirty="0" smtClean="0"/>
              <a:t>«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Траектория профессионального развития и совершенствования современного педагога» с докладом и  презентацией «Поиски педагогами современных инновационных способов  развития детей с ТНР».</a:t>
            </a:r>
          </a:p>
          <a:p>
            <a:pPr>
              <a:buNone/>
            </a:pPr>
            <a:endParaRPr lang="ru-RU" sz="1600" b="1" dirty="0" smtClean="0">
              <a:solidFill>
                <a:schemeClr val="accent2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altLang="ru-RU" sz="1300" dirty="0" smtClean="0"/>
          </a:p>
          <a:p>
            <a:pPr eaLnBrk="1" hangingPunct="1">
              <a:buFont typeface="Wingdings" pitchFamily="2" charset="2"/>
              <a:buNone/>
            </a:pP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449288"/>
            <a:ext cx="8136904" cy="6076056"/>
          </a:xfrm>
        </p:spPr>
        <p:txBody>
          <a:bodyPr/>
          <a:lstStyle/>
          <a:p>
            <a:pPr eaLnBrk="1" hangingPunct="1"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Участие в работе творческой группы по разработке раздела  «Анализ исходного состояния» Программы  развития ДОУ;</a:t>
            </a:r>
          </a:p>
          <a:p>
            <a:pPr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 Презентация  развивающей предметно-пространственной среды  группы для детей с ТНР  для  английских коллег (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Астор-колледж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, Великобритания);</a:t>
            </a:r>
          </a:p>
          <a:p>
            <a:pPr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 Открытый методический день  в рамках межмуниципального сетевого взаимодействия «Поддержка детской инициативы и самостоятельности, самореализации каждого ребёнка в рамках «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Здравиады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» -детских игр здоровья.</a:t>
            </a:r>
          </a:p>
          <a:p>
            <a:pPr>
              <a:buNone/>
            </a:pPr>
            <a:r>
              <a:rPr lang="ru-RU" sz="1600" b="1" u="sng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  2018г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.</a:t>
            </a:r>
          </a:p>
          <a:p>
            <a:pPr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 Участие в фестивале  «Калейдоскопе педагогических идей»  ДОУ с открытым  показом  «Использование методического пособия «Мини-стадион» в самостоятельной деятельности детей;</a:t>
            </a:r>
          </a:p>
          <a:p>
            <a:pPr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 Презентация развивающей предметно-пространственной среды группы в рамках семинара-совещания руководителей ДОУ «Образовательная среда как средство поддержки детской инициативы и самостоятельности»;</a:t>
            </a:r>
          </a:p>
          <a:p>
            <a:pPr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Выступление на педагогическом  совете ДОУ с презентацией «Использование нестандартного  спортивного оборудования в ДОУ»;</a:t>
            </a:r>
          </a:p>
          <a:p>
            <a:pPr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Представление   проекта по самообразованию «Времена года» на итоговом педсовете ДОУ;</a:t>
            </a:r>
          </a:p>
          <a:p>
            <a:pPr>
              <a:buFont typeface="Courier New" pitchFamily="49" charset="0"/>
              <a:buChar char="o"/>
            </a:pPr>
            <a:endParaRPr lang="ru-RU" sz="1600" b="1" dirty="0" smtClean="0">
              <a:solidFill>
                <a:schemeClr val="accent2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 eaLnBrk="1" hangingPunct="1"/>
            <a:endParaRPr lang="ru-RU" sz="1400" b="1" dirty="0" smtClean="0">
              <a:solidFill>
                <a:schemeClr val="accent2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 eaLnBrk="1" hangingPunct="1">
              <a:buNone/>
            </a:pPr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Century Schoolbook" pitchFamily="18" charset="0"/>
              <a:ea typeface="Times New Roman" pitchFamily="18" charset="0"/>
              <a:cs typeface="Arial" charset="0"/>
            </a:endParaRPr>
          </a:p>
          <a:p>
            <a:pPr eaLnBrk="1" hangingPunct="1">
              <a:buNone/>
            </a:pPr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Century Schoolbook" pitchFamily="18" charset="0"/>
              <a:ea typeface="Times New Roman" pitchFamily="18" charset="0"/>
              <a:cs typeface="Arial" charset="0"/>
            </a:endParaRPr>
          </a:p>
          <a:p>
            <a:pPr eaLnBrk="1" hangingPunct="1"/>
            <a:endParaRPr lang="ru-RU" altLang="ru-RU" sz="1200" b="1" dirty="0" smtClean="0">
              <a:solidFill>
                <a:srgbClr val="FF0000"/>
              </a:solidFill>
            </a:endParaRPr>
          </a:p>
          <a:p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Century Schoolbook" pitchFamily="18" charset="0"/>
              <a:ea typeface="Times New Roman" pitchFamily="18" charset="0"/>
              <a:cs typeface="Arial" charset="0"/>
            </a:endParaRPr>
          </a:p>
          <a:p>
            <a:pPr eaLnBrk="1" hangingPunct="1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Century Schoolbook" pitchFamily="18" charset="0"/>
              <a:ea typeface="Times New Roman" pitchFamily="18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altLang="ru-RU" sz="1300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449288"/>
            <a:ext cx="8280920" cy="6076056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Участие в 12 Международном конкурсе «Таланты России» в номинации «Оформление помещений, территории, участка» с работой «Презентация с описанием слайдов  «Развивающая предметно-пространственная среда группы», 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DK-XII/18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№ 5461, Диплом 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I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степени;</a:t>
            </a:r>
          </a:p>
          <a:p>
            <a:pPr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Публикация авторской работы «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Квест-игра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 «Дары Осени хороши – выбирай на вкус» на всероссийском информационном портале 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vospitatel-ru.ru. 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Сертификат №0748-18  ссылка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  <a:hlinkClick r:id="rId2"/>
              </a:rPr>
              <a:t>http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  <a:hlinkClick r:id="rId2"/>
              </a:rPr>
              <a:t>://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  <a:hlinkClick r:id="rId2"/>
              </a:rPr>
              <a:t>www.vospitatel-ru.ru/public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  <a:hlinkClick r:id="rId2"/>
              </a:rPr>
              <a:t>18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Участие в Международном конкурсе «Звезды образования» в номинации «Мой педагогический проект» с работой «Проект «Времена года», ссылка 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  <a:hlinkClick r:id="rId3"/>
              </a:rPr>
              <a:t>http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  <a:hlinkClick r:id="rId3"/>
              </a:rPr>
              <a:t>://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  <a:hlinkClick r:id="rId3"/>
              </a:rPr>
              <a:t>zvezdy-obrazovaniya.ru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  <a:hlinkClick r:id="rId3"/>
              </a:rPr>
              <a:t>/</a:t>
            </a:r>
            <a:r>
              <a:rPr lang="en-US" sz="1600" b="1" dirty="0" err="1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  <a:hlinkClick r:id="rId3"/>
              </a:rPr>
              <a:t>diplom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  <a:hlinkClick r:id="rId3"/>
              </a:rPr>
              <a:t>/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  <a:hlinkClick r:id="rId3"/>
              </a:rPr>
              <a:t>view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  <a:hlinkClick r:id="rId3"/>
              </a:rPr>
              <a:t>/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  <a:hlinkClick r:id="rId3"/>
              </a:rPr>
              <a:t>index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  <a:hlinkClick r:id="rId3"/>
              </a:rPr>
              <a:t>/6344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 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 Диплом № ДО-6344-1. 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I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 место;</a:t>
            </a:r>
          </a:p>
          <a:p>
            <a:pPr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Участие во Всероссийском конкурсе «Воспитатель -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Ру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» в номинации «Инновационные методики и технологии»  с работой «Интерактивная игра «Путешествие по стране «Здоровья». Диплом №3448, 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I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 место.</a:t>
            </a:r>
          </a:p>
          <a:p>
            <a:pPr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Участие в Международном конкурсе «Звезды образования» в номинации «Познавательно-исследовательская деятельность в ДОУ» с работой «Индивидуализация при проведении исследовательской деятельности с детьми дошкольного возраста в ДОУ». Диплом № ДО-6369-1; ссылка 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  <a:hlinkClick r:id="rId4"/>
              </a:rPr>
              <a:t>http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  <a:hlinkClick r:id="rId4"/>
              </a:rPr>
              <a:t>://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  <a:hlinkClick r:id="rId4"/>
              </a:rPr>
              <a:t>zvezdy-obrazovaniya.ru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  <a:hlinkClick r:id="rId4"/>
              </a:rPr>
              <a:t>/</a:t>
            </a:r>
            <a:r>
              <a:rPr lang="en-US" sz="1600" b="1" dirty="0" err="1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  <a:hlinkClick r:id="rId4"/>
              </a:rPr>
              <a:t>diplom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  <a:hlinkClick r:id="rId4"/>
              </a:rPr>
              <a:t>/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  <a:hlinkClick r:id="rId4"/>
              </a:rPr>
              <a:t>view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  <a:hlinkClick r:id="rId4"/>
              </a:rPr>
              <a:t>/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  <a:hlinkClick r:id="rId4"/>
              </a:rPr>
              <a:t>index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  <a:hlinkClick r:id="rId4"/>
              </a:rPr>
              <a:t>/6369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,       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I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 место.</a:t>
            </a:r>
          </a:p>
          <a:p>
            <a:pPr>
              <a:buFont typeface="Courier New" pitchFamily="49" charset="0"/>
              <a:buChar char="o"/>
            </a:pPr>
            <a:endParaRPr lang="ru-RU" sz="1600" b="1" dirty="0" smtClean="0">
              <a:solidFill>
                <a:schemeClr val="accent2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>
              <a:buFont typeface="Courier New" pitchFamily="49" charset="0"/>
              <a:buChar char="o"/>
            </a:pPr>
            <a:endParaRPr lang="ru-RU" sz="1600" b="1" dirty="0" smtClean="0">
              <a:solidFill>
                <a:schemeClr val="accent2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>
              <a:buFont typeface="Courier New" pitchFamily="49" charset="0"/>
              <a:buChar char="o"/>
            </a:pPr>
            <a:endParaRPr lang="ru-RU" sz="1600" b="1" dirty="0" smtClean="0">
              <a:solidFill>
                <a:schemeClr val="accent2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>
              <a:buFont typeface="Courier New" pitchFamily="49" charset="0"/>
              <a:buChar char="o"/>
            </a:pPr>
            <a:endParaRPr lang="ru-RU" sz="1600" b="1" dirty="0" smtClean="0">
              <a:solidFill>
                <a:schemeClr val="accent2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 eaLnBrk="1" hangingPunct="1">
              <a:buFont typeface="Courier New" pitchFamily="49" charset="0"/>
              <a:buChar char="o"/>
            </a:pPr>
            <a:endParaRPr lang="ru-RU" sz="1600" b="1" dirty="0" smtClean="0">
              <a:solidFill>
                <a:schemeClr val="accent2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 </a:t>
            </a:r>
          </a:p>
          <a:p>
            <a:pPr eaLnBrk="1" hangingPunct="1"/>
            <a:endParaRPr lang="ru-RU" sz="1400" b="1" dirty="0" smtClean="0">
              <a:solidFill>
                <a:schemeClr val="accent2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 eaLnBrk="1" hangingPunct="1">
              <a:buNone/>
            </a:pPr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Century Schoolbook" pitchFamily="18" charset="0"/>
              <a:ea typeface="Times New Roman" pitchFamily="18" charset="0"/>
              <a:cs typeface="Arial" charset="0"/>
            </a:endParaRPr>
          </a:p>
          <a:p>
            <a:pPr eaLnBrk="1" hangingPunct="1">
              <a:buNone/>
            </a:pPr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Century Schoolbook" pitchFamily="18" charset="0"/>
              <a:ea typeface="Times New Roman" pitchFamily="18" charset="0"/>
              <a:cs typeface="Arial" charset="0"/>
            </a:endParaRPr>
          </a:p>
          <a:p>
            <a:pPr eaLnBrk="1" hangingPunct="1"/>
            <a:endParaRPr lang="ru-RU" altLang="ru-RU" sz="1200" b="1" dirty="0" smtClean="0">
              <a:solidFill>
                <a:srgbClr val="FF0000"/>
              </a:solidFill>
            </a:endParaRPr>
          </a:p>
          <a:p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Century Schoolbook" pitchFamily="18" charset="0"/>
              <a:ea typeface="Times New Roman" pitchFamily="18" charset="0"/>
              <a:cs typeface="Arial" charset="0"/>
            </a:endParaRPr>
          </a:p>
          <a:p>
            <a:pPr eaLnBrk="1" hangingPunct="1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Century Schoolbook" pitchFamily="18" charset="0"/>
              <a:ea typeface="Times New Roman" pitchFamily="18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altLang="ru-RU" sz="1300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449288"/>
            <a:ext cx="8280920" cy="6076056"/>
          </a:xfrm>
        </p:spPr>
        <p:txBody>
          <a:bodyPr/>
          <a:lstStyle/>
          <a:p>
            <a:pPr>
              <a:buNone/>
            </a:pPr>
            <a:r>
              <a:rPr lang="ru-RU" sz="1600" b="1" u="sng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2019г</a:t>
            </a:r>
          </a:p>
          <a:p>
            <a:pPr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Участие в 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VII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 Педагогической Конференции «Технологии, обеспечивающие развитие современных дошкольников в игровой деятельности» с презентацией «Использование обобщающей дидактической интерактивной игры «Путешествие по стране «Здоровья»;</a:t>
            </a:r>
          </a:p>
          <a:p>
            <a:pPr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Представление образовательной практики с использованием игрового пособия «Мини стадион» как средства развития сенсомоторной сферы ребёнка с ОВЗ в рамках межмуниципального сетевого взаимодействия. </a:t>
            </a:r>
          </a:p>
          <a:p>
            <a:pPr>
              <a:buFont typeface="Courier New" pitchFamily="49" charset="0"/>
              <a:buChar char="o"/>
            </a:pPr>
            <a:endParaRPr lang="ru-RU" sz="1600" b="1" dirty="0" smtClean="0">
              <a:solidFill>
                <a:schemeClr val="accent2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>
              <a:buFont typeface="Courier New" pitchFamily="49" charset="0"/>
              <a:buChar char="o"/>
            </a:pPr>
            <a:endParaRPr lang="ru-RU" sz="1600" b="1" u="sng" dirty="0" smtClean="0">
              <a:solidFill>
                <a:schemeClr val="accent2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>
              <a:buFont typeface="Courier New" pitchFamily="49" charset="0"/>
              <a:buChar char="o"/>
            </a:pPr>
            <a:endParaRPr lang="ru-RU" sz="1600" b="1" dirty="0" smtClean="0">
              <a:solidFill>
                <a:schemeClr val="accent2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>
              <a:buFont typeface="Courier New" pitchFamily="49" charset="0"/>
              <a:buChar char="o"/>
            </a:pPr>
            <a:endParaRPr lang="ru-RU" sz="1600" b="1" dirty="0" smtClean="0">
              <a:solidFill>
                <a:schemeClr val="accent2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>
              <a:buFont typeface="Courier New" pitchFamily="49" charset="0"/>
              <a:buChar char="o"/>
            </a:pPr>
            <a:endParaRPr lang="ru-RU" sz="1600" b="1" dirty="0" smtClean="0">
              <a:solidFill>
                <a:schemeClr val="accent2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>
              <a:buFont typeface="Courier New" pitchFamily="49" charset="0"/>
              <a:buChar char="o"/>
            </a:pPr>
            <a:endParaRPr lang="ru-RU" sz="1600" b="1" dirty="0" smtClean="0">
              <a:solidFill>
                <a:schemeClr val="accent2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>
              <a:buFont typeface="Courier New" pitchFamily="49" charset="0"/>
              <a:buChar char="o"/>
            </a:pPr>
            <a:endParaRPr lang="ru-RU" sz="1600" b="1" dirty="0" smtClean="0">
              <a:solidFill>
                <a:schemeClr val="accent2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>
              <a:buFont typeface="Courier New" pitchFamily="49" charset="0"/>
              <a:buChar char="o"/>
            </a:pPr>
            <a:endParaRPr lang="ru-RU" sz="1600" b="1" dirty="0" smtClean="0">
              <a:solidFill>
                <a:schemeClr val="accent2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 eaLnBrk="1" hangingPunct="1">
              <a:buFont typeface="Courier New" pitchFamily="49" charset="0"/>
              <a:buChar char="o"/>
            </a:pPr>
            <a:endParaRPr lang="ru-RU" sz="1600" b="1" dirty="0" smtClean="0">
              <a:solidFill>
                <a:schemeClr val="accent2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 </a:t>
            </a:r>
          </a:p>
          <a:p>
            <a:pPr eaLnBrk="1" hangingPunct="1"/>
            <a:endParaRPr lang="ru-RU" sz="1400" b="1" dirty="0" smtClean="0">
              <a:solidFill>
                <a:schemeClr val="accent2">
                  <a:lumMod val="50000"/>
                </a:schemeClr>
              </a:solidFill>
              <a:ea typeface="Times New Roman" pitchFamily="18" charset="0"/>
              <a:cs typeface="Arial" charset="0"/>
            </a:endParaRPr>
          </a:p>
          <a:p>
            <a:pPr eaLnBrk="1" hangingPunct="1">
              <a:buNone/>
            </a:pPr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Century Schoolbook" pitchFamily="18" charset="0"/>
              <a:ea typeface="Times New Roman" pitchFamily="18" charset="0"/>
              <a:cs typeface="Arial" charset="0"/>
            </a:endParaRPr>
          </a:p>
          <a:p>
            <a:pPr eaLnBrk="1" hangingPunct="1">
              <a:buNone/>
            </a:pPr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Century Schoolbook" pitchFamily="18" charset="0"/>
              <a:ea typeface="Times New Roman" pitchFamily="18" charset="0"/>
              <a:cs typeface="Arial" charset="0"/>
            </a:endParaRPr>
          </a:p>
          <a:p>
            <a:pPr eaLnBrk="1" hangingPunct="1"/>
            <a:endParaRPr lang="ru-RU" altLang="ru-RU" sz="1200" b="1" dirty="0" smtClean="0">
              <a:solidFill>
                <a:srgbClr val="FF0000"/>
              </a:solidFill>
            </a:endParaRPr>
          </a:p>
          <a:p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Century Schoolbook" pitchFamily="18" charset="0"/>
              <a:ea typeface="Times New Roman" pitchFamily="18" charset="0"/>
              <a:cs typeface="Arial" charset="0"/>
            </a:endParaRPr>
          </a:p>
          <a:p>
            <a:pPr eaLnBrk="1" hangingPunct="1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Century Schoolbook" pitchFamily="18" charset="0"/>
              <a:ea typeface="Times New Roman" pitchFamily="18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altLang="ru-RU" sz="1300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95536" y="188640"/>
            <a:ext cx="8136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Лесенка успеха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23528" y="1052736"/>
            <a:ext cx="8547446" cy="4896312"/>
            <a:chOff x="323528" y="1052736"/>
            <a:chExt cx="8547446" cy="4896312"/>
          </a:xfrm>
        </p:grpSpPr>
        <p:pic>
          <p:nvPicPr>
            <p:cNvPr id="39938" name="Picture 2"/>
            <p:cNvPicPr preferRelativeResize="0"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851920" y="3861048"/>
              <a:ext cx="1479600" cy="208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939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051720" y="1052736"/>
              <a:ext cx="1478759" cy="2088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940" name="Picture 4"/>
            <p:cNvPicPr preferRelativeResize="0"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652120" y="1052736"/>
              <a:ext cx="1479600" cy="208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941" name="Picture 5"/>
            <p:cNvPicPr preferRelativeResize="0"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23528" y="1052736"/>
              <a:ext cx="1479600" cy="208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942" name="Picture 6"/>
            <p:cNvPicPr preferRelativeResize="0"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851920" y="1052736"/>
              <a:ext cx="1479600" cy="208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943" name="Picture 7"/>
            <p:cNvPicPr preferRelativeResize="0">
              <a:picLocks noChangeAspect="1" noChangeArrowheads="1"/>
            </p:cNvPicPr>
            <p:nvPr/>
          </p:nvPicPr>
          <p:blipFill>
            <a:blip r:embed="rId7" cstate="email">
              <a:lum bright="-10000"/>
            </a:blip>
            <a:srcRect/>
            <a:stretch>
              <a:fillRect/>
            </a:stretch>
          </p:blipFill>
          <p:spPr bwMode="auto">
            <a:xfrm>
              <a:off x="7380312" y="1052736"/>
              <a:ext cx="1479600" cy="208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944" name="Picture 8"/>
            <p:cNvPicPr preferRelativeResize="0"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323528" y="3861048"/>
              <a:ext cx="1479600" cy="208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945" name="Picture 9"/>
            <p:cNvPicPr preferRelativeResize="0"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2051720" y="3861048"/>
              <a:ext cx="1479600" cy="208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3" name="Picture 1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5724128" y="3861048"/>
              <a:ext cx="1490662" cy="204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7380312" y="3861048"/>
              <a:ext cx="1490662" cy="204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0"/>
            <a:ext cx="835342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Авторское  дидактическое пособие «Логопедический компьютер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» и приложение к нему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850" y="4365625"/>
            <a:ext cx="8496300" cy="2898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rPr>
              <a:t>Результативность: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rPr>
              <a:t>Способствовало тому, что дети в игровой форме быстро и эффективно овладели навыками звуков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rPr>
              <a:t>го анализа слов, умением делить слова на слоги.</a:t>
            </a:r>
          </a:p>
          <a:p>
            <a:pPr algn="just"/>
            <a:endParaRPr lang="ru-RU" b="1" dirty="0">
              <a:solidFill>
                <a:schemeClr val="accent2">
                  <a:lumMod val="50000"/>
                </a:schemeClr>
              </a:solidFill>
              <a:latin typeface="Century Schoolbook" pitchFamily="18" charset="0"/>
            </a:endParaRPr>
          </a:p>
          <a:p>
            <a:pPr algn="just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rPr>
              <a:t>Авторское пособие было представлено в совместной деятельности с детьми  для педагогов ДОУ и на городском методическом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rPr>
              <a:t>объединении.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Century Schoolbook" pitchFamily="18" charset="0"/>
            </a:endParaRPr>
          </a:p>
          <a:p>
            <a:endParaRPr lang="ru-RU" b="1" dirty="0">
              <a:solidFill>
                <a:srgbClr val="862110"/>
              </a:solidFill>
              <a:latin typeface="Century Schoolbook" pitchFamily="18" charset="0"/>
            </a:endParaRPr>
          </a:p>
          <a:p>
            <a:endParaRPr lang="ru-RU" b="1" dirty="0">
              <a:solidFill>
                <a:srgbClr val="862110"/>
              </a:solidFill>
              <a:latin typeface="Century Schoolbook" pitchFamily="18" charset="0"/>
            </a:endParaRPr>
          </a:p>
        </p:txBody>
      </p:sp>
      <p:pic>
        <p:nvPicPr>
          <p:cNvPr id="2050" name="Picture 2" descr="C:\Users\111\Desktop\P10701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980728"/>
            <a:ext cx="2435092" cy="3346383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960" y="1268760"/>
            <a:ext cx="4387213" cy="329041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341702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251520" y="1052736"/>
          <a:ext cx="4704522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Слайд" r:id="rId3" imgW="4568900" imgH="3425883" progId="PowerPoint.Slide.12">
                  <p:embed/>
                </p:oleObj>
              </mc:Choice>
              <mc:Fallback>
                <p:oleObj name="Слайд" r:id="rId3" imgW="4568900" imgH="3425883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052736"/>
                        <a:ext cx="4704522" cy="35283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4653136"/>
            <a:ext cx="842493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Результативность: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дети не просто играли, но и получили необходимые знания, научились применять их в различных ситуациях, обретали уверенность в себе!;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у детей пополнился словарный запас;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играя самостоятельно, дети научились самостоятельно контролировать темп и количество  выполняемых  заданий,  что  отвечает  принципу индивидуализации, в соответствии с ФГОС ДО.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76056" y="1514981"/>
            <a:ext cx="381642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Интерактивная игра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помогает совершенствовать процесс обучения детей, делать его мобильным, дифференцированным и индивидуальным, поддерживает у детей с различной речевой патологией познавательную активность, повышает эффективность логопедической работы в целом.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88640"/>
            <a:ext cx="81369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Авторская  дидактическая интерактивная игра «Путешествие по стране «Здоровья»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2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7544" y="0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Исследовательская работа по теме «Загадочный мир бумаги»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124744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Мы с ребятами проводим опыты с бумагой, чтобы познакомиться со свойствами и качествами бумаги. Дети с моей помощью  изготавливают бумагу и делают из неё разные поделки.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lum bright="10000" contrast="30000"/>
          </a:blip>
          <a:srcRect/>
          <a:stretch>
            <a:fillRect/>
          </a:stretch>
        </p:blipFill>
        <p:spPr bwMode="auto">
          <a:xfrm>
            <a:off x="179512" y="3429000"/>
            <a:ext cx="4176137" cy="3133289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4572000" y="1124744"/>
            <a:ext cx="4248728" cy="3183714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716016" y="4725144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Свой опыт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исследовательской работы с бумагой  представила на 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IV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городской Педагогической Конференции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95536" y="4797152"/>
            <a:ext cx="835183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itchFamily="18" charset="0"/>
                <a:cs typeface="Arial" pitchFamily="34" charset="0"/>
              </a:rPr>
              <a:t>Своим опытом по использованию нетрадиционных техник и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itchFamily="18" charset="0"/>
                <a:cs typeface="Arial" pitchFamily="34" charset="0"/>
              </a:rPr>
              <a:t>приёмов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itchFamily="18" charset="0"/>
                <a:cs typeface="Arial" pitchFamily="34" charset="0"/>
              </a:rPr>
              <a:t>для развития мелкой моторики я поделилась:</a:t>
            </a:r>
          </a:p>
          <a:p>
            <a:pPr algn="just" eaLnBrk="0" hangingPunct="0">
              <a:buFont typeface="Wingdings" pitchFamily="2" charset="2"/>
              <a:buChar char="Ø"/>
              <a:defRPr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itchFamily="18" charset="0"/>
                <a:cs typeface="Arial" pitchFamily="34" charset="0"/>
              </a:rPr>
              <a:t> на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itchFamily="18" charset="0"/>
                <a:cs typeface="Arial" pitchFamily="34" charset="0"/>
              </a:rPr>
              <a:t>городском семинаре-практикуме «Использование нестандартных приёмов по развитию мелкой моторики у детей речевой группы»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itchFamily="18" charset="0"/>
                <a:cs typeface="Arial" pitchFamily="34" charset="0"/>
              </a:rPr>
              <a:t>;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algn="just" eaLnBrk="0" hangingPunct="0">
              <a:buFont typeface="Wingdings" pitchFamily="2" charset="2"/>
              <a:buChar char="Ø"/>
              <a:defRPr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itchFamily="18" charset="0"/>
                <a:cs typeface="Arial" pitchFamily="34" charset="0"/>
              </a:rPr>
              <a:t> на Сибирском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itchFamily="18" charset="0"/>
                <a:cs typeface="Arial" pitchFamily="34" charset="0"/>
              </a:rPr>
              <a:t>образовательном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itchFamily="18" charset="0"/>
                <a:cs typeface="Arial" pitchFamily="34" charset="0"/>
              </a:rPr>
              <a:t>форуме,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itchFamily="18" charset="0"/>
                <a:cs typeface="Arial" pitchFamily="34" charset="0"/>
              </a:rPr>
              <a:t>проведя мастер-класс по внедрению инновационных оздоровительных технологий в осуществлении познавательно-речевого развития дошкольников;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25602" name="Picture 2" descr="C:\Users\111\Desktop\для самопрезентации\фото мелкая моторика\P1010761.JPG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32656"/>
            <a:ext cx="4392488" cy="3528392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4355976" y="1268760"/>
            <a:ext cx="4505441" cy="3379081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23528" y="445314"/>
            <a:ext cx="82805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itchFamily="18" charset="0"/>
                <a:cs typeface="Arial" pitchFamily="34" charset="0"/>
              </a:rPr>
              <a:t>Опыт работы по использованию  камешков «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itchFamily="18" charset="0"/>
                <a:cs typeface="Arial" pitchFamily="34" charset="0"/>
              </a:rPr>
              <a:t>Марблс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itchFamily="18" charset="0"/>
                <a:cs typeface="Arial" pitchFamily="34" charset="0"/>
              </a:rPr>
              <a:t>»,  способствующих развитию речи, мелкой моторики пальцев рук, я представила: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1196753"/>
            <a:ext cx="39604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itchFamily="18" charset="0"/>
                <a:cs typeface="Arial" pitchFamily="34" charset="0"/>
              </a:rPr>
              <a:t>на 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itchFamily="18" charset="0"/>
                <a:cs typeface="Arial" pitchFamily="34" charset="0"/>
              </a:rPr>
              <a:t>III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itchFamily="18" charset="0"/>
                <a:cs typeface="Arial" pitchFamily="34" charset="0"/>
              </a:rPr>
              <a:t> городском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itchFamily="18" charset="0"/>
                <a:cs typeface="Arial" pitchFamily="34" charset="0"/>
              </a:rPr>
              <a:t>Образовательном форуме ЗАТО в 2016г;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itchFamily="18" charset="0"/>
                <a:cs typeface="Arial" pitchFamily="34" charset="0"/>
              </a:rPr>
              <a:t> на августовском городском педсовете в 2016г;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на ГМО с показом самостоятельной деятельности детей.</a:t>
            </a:r>
          </a:p>
          <a:p>
            <a:pPr>
              <a:buFont typeface="Wingdings" pitchFamily="2" charset="2"/>
              <a:buChar char="Ø"/>
            </a:pPr>
            <a:endParaRPr lang="ru-RU" b="1" dirty="0" smtClean="0">
              <a:solidFill>
                <a:schemeClr val="accent3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b="1" dirty="0" smtClean="0">
              <a:solidFill>
                <a:schemeClr val="accent3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b="1" dirty="0" smtClean="0">
              <a:solidFill>
                <a:schemeClr val="accent3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b="1" dirty="0" smtClean="0">
              <a:solidFill>
                <a:schemeClr val="accent3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dirty="0">
              <a:latin typeface="+mn-lt"/>
            </a:endParaRPr>
          </a:p>
        </p:txBody>
      </p:sp>
      <p:pic>
        <p:nvPicPr>
          <p:cNvPr id="9" name="Picture 6"/>
          <p:cNvPicPr preferRelativeResize="0"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95936" y="3284984"/>
            <a:ext cx="4417200" cy="34920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179511" y="1340768"/>
            <a:ext cx="4416491" cy="3312368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88640"/>
            <a:ext cx="777716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Мои увлечения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467792" y="620688"/>
            <a:ext cx="8207896" cy="6057925"/>
            <a:chOff x="467792" y="620688"/>
            <a:chExt cx="8207896" cy="6057925"/>
          </a:xfrm>
        </p:grpSpPr>
        <p:grpSp>
          <p:nvGrpSpPr>
            <p:cNvPr id="3" name="Группа 14"/>
            <p:cNvGrpSpPr/>
            <p:nvPr/>
          </p:nvGrpSpPr>
          <p:grpSpPr>
            <a:xfrm>
              <a:off x="539552" y="620688"/>
              <a:ext cx="3136900" cy="2889612"/>
              <a:chOff x="539552" y="620688"/>
              <a:chExt cx="3136900" cy="2889612"/>
            </a:xfrm>
          </p:grpSpPr>
          <p:pic>
            <p:nvPicPr>
              <p:cNvPr id="19459" name="Picture 3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539552" y="620688"/>
                <a:ext cx="3136900" cy="2520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539552" y="3140968"/>
                <a:ext cx="309634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 err="1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>Квиллинг</a:t>
                </a:r>
                <a:endParaRPr lang="ru-RU" b="1" dirty="0">
                  <a:solidFill>
                    <a:schemeClr val="accent2">
                      <a:lumMod val="50000"/>
                    </a:schemeClr>
                  </a:solidFill>
                  <a:latin typeface="+mn-lt"/>
                </a:endParaRPr>
              </a:p>
            </p:txBody>
          </p:sp>
        </p:grpSp>
        <p:grpSp>
          <p:nvGrpSpPr>
            <p:cNvPr id="4" name="Группа 16"/>
            <p:cNvGrpSpPr/>
            <p:nvPr/>
          </p:nvGrpSpPr>
          <p:grpSpPr>
            <a:xfrm>
              <a:off x="467792" y="4005263"/>
              <a:ext cx="3095625" cy="2601912"/>
              <a:chOff x="467792" y="4005263"/>
              <a:chExt cx="3095625" cy="2601912"/>
            </a:xfrm>
          </p:grpSpPr>
          <p:pic>
            <p:nvPicPr>
              <p:cNvPr id="19461" name="Picture 6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7792" y="4005263"/>
                <a:ext cx="3095625" cy="2193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899592" y="6237288"/>
                <a:ext cx="2303462" cy="3698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chemeClr val="accent3">
                        <a:lumMod val="50000"/>
                      </a:schemeClr>
                    </a:solidFill>
                    <a:latin typeface="+mn-lt"/>
                  </a:rPr>
                  <a:t>Вязание</a:t>
                </a:r>
              </a:p>
            </p:txBody>
          </p:sp>
        </p:grpSp>
        <p:grpSp>
          <p:nvGrpSpPr>
            <p:cNvPr id="5" name="Группа 15"/>
            <p:cNvGrpSpPr/>
            <p:nvPr/>
          </p:nvGrpSpPr>
          <p:grpSpPr>
            <a:xfrm>
              <a:off x="5076825" y="762697"/>
              <a:ext cx="3516313" cy="3024603"/>
              <a:chOff x="5076825" y="762697"/>
              <a:chExt cx="3516313" cy="3024603"/>
            </a:xfrm>
          </p:grpSpPr>
          <p:pic>
            <p:nvPicPr>
              <p:cNvPr id="19458" name="Picture 2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076825" y="762697"/>
                <a:ext cx="3516313" cy="2378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5148263" y="3140969"/>
                <a:ext cx="33845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chemeClr val="accent3">
                        <a:lumMod val="50000"/>
                      </a:schemeClr>
                    </a:solidFill>
                    <a:latin typeface="+mn-lt"/>
                  </a:rPr>
                  <a:t>Чтение  художественной литературы</a:t>
                </a:r>
              </a:p>
            </p:txBody>
          </p:sp>
        </p:grpSp>
        <p:grpSp>
          <p:nvGrpSpPr>
            <p:cNvPr id="6" name="Группа 17"/>
            <p:cNvGrpSpPr/>
            <p:nvPr/>
          </p:nvGrpSpPr>
          <p:grpSpPr>
            <a:xfrm>
              <a:off x="5508625" y="3860800"/>
              <a:ext cx="3167063" cy="2817813"/>
              <a:chOff x="5508625" y="3860800"/>
              <a:chExt cx="3167063" cy="2817813"/>
            </a:xfrm>
          </p:grpSpPr>
          <p:pic>
            <p:nvPicPr>
              <p:cNvPr id="25605" name="Picture 5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5508625" y="3860800"/>
                <a:ext cx="3167063" cy="2447925"/>
              </a:xfrm>
              <a:prstGeom prst="rect">
                <a:avLst/>
              </a:prstGeom>
              <a:noFill/>
              <a:ln w="28575">
                <a:solidFill>
                  <a:schemeClr val="accent2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5795963" y="6308725"/>
                <a:ext cx="2879725" cy="3698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chemeClr val="accent3">
                        <a:lumMod val="50000"/>
                      </a:schemeClr>
                    </a:solidFill>
                    <a:latin typeface="+mn-lt"/>
                  </a:rPr>
                  <a:t>Выращивание цветов</a:t>
                </a:r>
              </a:p>
            </p:txBody>
          </p:sp>
        </p:grpSp>
        <p:grpSp>
          <p:nvGrpSpPr>
            <p:cNvPr id="7" name="Группа 18"/>
            <p:cNvGrpSpPr/>
            <p:nvPr/>
          </p:nvGrpSpPr>
          <p:grpSpPr>
            <a:xfrm>
              <a:off x="3132138" y="3141663"/>
              <a:ext cx="2232025" cy="1952625"/>
              <a:chOff x="3132138" y="3141663"/>
              <a:chExt cx="2232025" cy="1952625"/>
            </a:xfrm>
          </p:grpSpPr>
          <p:pic>
            <p:nvPicPr>
              <p:cNvPr id="19466" name="Picture 3"/>
              <p:cNvPicPr>
                <a:picLocks noChangeAspect="1" noChangeArrowheads="1"/>
              </p:cNvPicPr>
              <p:nvPr/>
            </p:nvPicPr>
            <p:blipFill>
              <a:blip r:embed="rId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32138" y="3141663"/>
                <a:ext cx="2138362" cy="15827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3348038" y="4724400"/>
                <a:ext cx="2016125" cy="3698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chemeClr val="accent3">
                        <a:lumMod val="50000"/>
                      </a:schemeClr>
                    </a:solidFill>
                    <a:latin typeface="+mn-lt"/>
                  </a:rPr>
                  <a:t>Фотография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874427"/>
          <a:ext cx="8424936" cy="5801042"/>
        </p:xfrm>
        <a:graphic>
          <a:graphicData uri="http://schemas.openxmlformats.org/drawingml/2006/table">
            <a:tbl>
              <a:tblPr>
                <a:solidFill>
                  <a:schemeClr val="bg2"/>
                </a:solidFill>
              </a:tblPr>
              <a:tblGrid>
                <a:gridCol w="3339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5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8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Коллективные формы </a:t>
                      </a: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          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Темы</a:t>
                      </a: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159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06045" algn="l"/>
                          <a:tab pos="270510" algn="l"/>
                        </a:tabLs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Групповые родительские </a:t>
                      </a: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собрания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«Развитие речи наших детей» в разновозрастной группе;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«Как научить ребёнка говорить правильно?».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159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06045" algn="l"/>
                          <a:tab pos="270510" algn="l"/>
                        </a:tabLs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2.  Творческая</a:t>
                      </a:r>
                      <a:r>
                        <a:rPr lang="ru-RU" sz="16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мастерская </a:t>
                      </a: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«Сказка на ладошке</a:t>
                      </a:r>
                      <a:r>
                        <a:rPr lang="ru-RU" sz="16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»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 «Поделки из бумажных ладошек»;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 «Чудесные превращения  из бумаги»;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6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 «Дары осени» (поделки в технике торцевания».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462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06045" algn="l"/>
                          <a:tab pos="270510" algn="l"/>
                        </a:tabLs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3.  Семинары-практикумы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«Песочный планшет» как универсальная среда для разностороннего развития детей дошкольного возраста»;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«Здоровье детей в наших руках».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678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06045" algn="l"/>
                          <a:tab pos="270510" algn="l"/>
                        </a:tabLs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4.  Праздники, развлечения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ru-RU" alt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</a:t>
                      </a:r>
                      <a:r>
                        <a:rPr lang="ru-RU" alt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Schoolbook" pitchFamily="18" charset="0"/>
                          <a:ea typeface="Calibri" pitchFamily="34" charset="0"/>
                          <a:cs typeface="Times New Roman" pitchFamily="18" charset="0"/>
                        </a:rPr>
                        <a:t>« В эстафеты мы играем и здоровье сохраняем»;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ru-RU" alt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Schoolbook" pitchFamily="18" charset="0"/>
                          <a:ea typeface="Calibri" pitchFamily="34" charset="0"/>
                          <a:cs typeface="Times New Roman" pitchFamily="18" charset="0"/>
                        </a:rPr>
                        <a:t>  </a:t>
                      </a:r>
                      <a:r>
                        <a:rPr lang="ru-RU" altLang="ru-RU" sz="16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Schoolbook" pitchFamily="18" charset="0"/>
                          <a:ea typeface="Calibri" pitchFamily="34" charset="0"/>
                          <a:cs typeface="Times New Roman" pitchFamily="18" charset="0"/>
                        </a:rPr>
                        <a:t>Квест</a:t>
                      </a:r>
                      <a:r>
                        <a:rPr lang="ru-RU" altLang="ru-RU" sz="16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Schoolbook" pitchFamily="18" charset="0"/>
                          <a:ea typeface="Calibri" pitchFamily="34" charset="0"/>
                          <a:cs typeface="Times New Roman" pitchFamily="18" charset="0"/>
                        </a:rPr>
                        <a:t> - </a:t>
                      </a:r>
                      <a:r>
                        <a:rPr lang="ru-RU" alt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Schoolbook" pitchFamily="18" charset="0"/>
                          <a:ea typeface="Calibri" pitchFamily="34" charset="0"/>
                          <a:cs typeface="Times New Roman" pitchFamily="18" charset="0"/>
                        </a:rPr>
                        <a:t>игра «Дары</a:t>
                      </a:r>
                      <a:r>
                        <a:rPr lang="ru-RU" altLang="ru-RU" sz="16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Schoolbook" pitchFamily="18" charset="0"/>
                          <a:ea typeface="Calibri" pitchFamily="34" charset="0"/>
                          <a:cs typeface="Times New Roman" pitchFamily="18" charset="0"/>
                        </a:rPr>
                        <a:t> о</a:t>
                      </a:r>
                      <a:r>
                        <a:rPr lang="ru-RU" alt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Schoolbook" pitchFamily="18" charset="0"/>
                          <a:ea typeface="Calibri" pitchFamily="34" charset="0"/>
                          <a:cs typeface="Times New Roman" pitchFamily="18" charset="0"/>
                        </a:rPr>
                        <a:t>сени хороши – выбирай на вкус»;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ru-RU" alt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Schoolbook" pitchFamily="18" charset="0"/>
                          <a:ea typeface="Calibri" pitchFamily="34" charset="0"/>
                          <a:cs typeface="Times New Roman" pitchFamily="18" charset="0"/>
                        </a:rPr>
                        <a:t>  «</a:t>
                      </a:r>
                      <a:r>
                        <a:rPr lang="ru-RU" altLang="ru-RU" sz="16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Schoolbook" pitchFamily="18" charset="0"/>
                          <a:ea typeface="Calibri" pitchFamily="34" charset="0"/>
                          <a:cs typeface="Times New Roman" pitchFamily="18" charset="0"/>
                        </a:rPr>
                        <a:t>Санница</a:t>
                      </a:r>
                      <a:r>
                        <a:rPr lang="ru-RU" alt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Schoolbook" pitchFamily="18" charset="0"/>
                          <a:ea typeface="Calibri" pitchFamily="34" charset="0"/>
                          <a:cs typeface="Times New Roman" pitchFamily="18" charset="0"/>
                        </a:rPr>
                        <a:t>»;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ru-RU" alt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Schoolbook" pitchFamily="18" charset="0"/>
                          <a:ea typeface="Calibri" pitchFamily="34" charset="0"/>
                          <a:cs typeface="Times New Roman" pitchFamily="18" charset="0"/>
                        </a:rPr>
                        <a:t>  «Звёздный час»;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ru-RU" alt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Schoolbook" pitchFamily="18" charset="0"/>
                          <a:ea typeface="Calibri" pitchFamily="34" charset="0"/>
                          <a:cs typeface="Times New Roman" pitchFamily="18" charset="0"/>
                        </a:rPr>
                        <a:t> «Чудо снежинка»;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ru-RU" alt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Schoolbook" pitchFamily="18" charset="0"/>
                          <a:ea typeface="Calibri" pitchFamily="34" charset="0"/>
                          <a:cs typeface="Times New Roman" pitchFamily="18" charset="0"/>
                        </a:rPr>
                        <a:t>«Мама, папа, я – спортивная семья».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497" marR="35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79712" y="332657"/>
            <a:ext cx="5472608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b="1" dirty="0" smtClean="0">
              <a:solidFill>
                <a:srgbClr val="0066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ru-RU" sz="2800" b="1" dirty="0">
              <a:solidFill>
                <a:srgbClr val="006600"/>
              </a:solidFill>
              <a:latin typeface="Monotype Corsiva" pitchFamily="66" charset="0"/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332656"/>
            <a:ext cx="6353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Взаимосотрудничество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с родителями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260648"/>
          <a:ext cx="8424936" cy="6386158"/>
        </p:xfrm>
        <a:graphic>
          <a:graphicData uri="http://schemas.openxmlformats.org/drawingml/2006/table">
            <a:tbl>
              <a:tblPr>
                <a:solidFill>
                  <a:schemeClr val="bg2"/>
                </a:solidFill>
              </a:tblPr>
              <a:tblGrid>
                <a:gridCol w="3489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5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Индивидуальные 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формы 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Темы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704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1. Консультации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Times New Roman" pitchFamily="18" charset="0"/>
                        </a:rPr>
                        <a:t> «</a:t>
                      </a: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Воспитание усидчивости у детей»;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alt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a typeface="Calibri" pitchFamily="34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Книга и ребенок»;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 «Учимся рассказывать»;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 « Детские капризы».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334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2. Рекомендации</a:t>
                      </a: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, беседы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alt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a typeface="Calibri" pitchFamily="34" charset="0"/>
                          <a:cs typeface="Times New Roman" pitchFamily="18" charset="0"/>
                        </a:rPr>
                        <a:t>Книги в помощь развитию речи»;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 «Чесночницы – одна из мер профилактики вирусных инфекций»;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  «</a:t>
                      </a:r>
                      <a:r>
                        <a:rPr lang="ru-RU" sz="16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Гиперактивность</a:t>
                      </a: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.  Как с этим бороться».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163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3. Индивидуальные встречи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«Какие </a:t>
                      </a: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артикуляционные упражнения необходимо выполнять с детьми при постановке нужного </a:t>
                      </a: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звука»;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«</a:t>
                      </a: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Развитие памяти ребенка через считалки, стихи, загадки»;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«Как научить ребёнка правильно держать карандаш»</a:t>
                      </a:r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332656"/>
          <a:ext cx="8568952" cy="6377249"/>
        </p:xfrm>
        <a:graphic>
          <a:graphicData uri="http://schemas.openxmlformats.org/drawingml/2006/table">
            <a:tbl>
              <a:tblPr>
                <a:solidFill>
                  <a:schemeClr val="bg2"/>
                </a:solidFill>
              </a:tblPr>
              <a:tblGrid>
                <a:gridCol w="4174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4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9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Наглядно-информационные формы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Темы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144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6225" algn="l"/>
                        </a:tabLs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1.  Тематические </a:t>
                      </a: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выставки.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Поделки из овощей «Дары Осени».  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«</a:t>
                      </a:r>
                      <a:r>
                        <a:rPr lang="ru-RU" sz="16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Креативная</a:t>
                      </a: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ёлочка-красавица», 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«Рождественский сапожок», 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«Каждой пичужке по кормушке»,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«Необычная новогодняя игрушка».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769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6225" algn="l"/>
                        </a:tabLs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2. Буклеты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«Коммуникативные игры для детей и родителей»;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«Нетрадиционные приёмы оздоровления детей».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«Как подарить детям радость чтения»;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626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6225" algn="l"/>
                        </a:tabLs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3. Мастер-классы для родителей с детьми</a:t>
                      </a:r>
                      <a:r>
                        <a:rPr lang="ru-RU" sz="16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и </a:t>
                      </a: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родителей для детей.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«Поделки овощей и фруктов в технике торцевания»;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«Развитие мелкой моторики с помощью предметов домашнего обихода»;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«Такие занимательные игры с камешками </a:t>
                      </a:r>
                      <a:r>
                        <a:rPr lang="ru-RU" sz="16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Марблс</a:t>
                      </a: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»;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«Раннее и интенсивное обучение чтению и письму</a:t>
                      </a:r>
                      <a:r>
                        <a:rPr lang="ru-RU" sz="16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с помощью кубиков Н.Зайцева».</a:t>
                      </a:r>
                      <a:endParaRPr lang="ru-RU" sz="16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 preferRelativeResize="0"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3789040"/>
            <a:ext cx="3751215" cy="2863952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987824" y="980728"/>
            <a:ext cx="3528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Родители – активные участники образовательного процесса. 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Работает творческая мастерская «Сказка на ладошке»</a:t>
            </a:r>
            <a:r>
              <a:rPr lang="ru-RU" sz="2000" dirty="0" smtClean="0">
                <a:latin typeface="+mn-lt"/>
              </a:rPr>
              <a:t>.</a:t>
            </a:r>
            <a:endParaRPr lang="ru-RU" sz="2000" dirty="0">
              <a:latin typeface="+mn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88640"/>
            <a:ext cx="2520280" cy="3361938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100" name="Picture 4"/>
          <p:cNvPicPr preferRelativeResize="0"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72200" y="188640"/>
            <a:ext cx="2520280" cy="336193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4" name="Picture 2"/>
          <p:cNvPicPr preferRelativeResize="0"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3789040"/>
            <a:ext cx="3751200" cy="28656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13" y="188913"/>
            <a:ext cx="8135937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Участие родителей в совместных спортивных досугах и развлечениях</a:t>
            </a:r>
          </a:p>
        </p:txBody>
      </p:sp>
      <p:pic>
        <p:nvPicPr>
          <p:cNvPr id="5" name="Picture 4"/>
          <p:cNvPicPr preferRelativeResize="0"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9" y="4005359"/>
            <a:ext cx="3883447" cy="2592000"/>
          </a:xfrm>
          <a:prstGeom prst="rect">
            <a:avLst/>
          </a:prstGeom>
          <a:ln w="28575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/>
          <p:cNvPicPr preferRelativeResize="0"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26442" y="4005064"/>
            <a:ext cx="3884400" cy="2592000"/>
          </a:xfrm>
          <a:prstGeom prst="rect">
            <a:avLst/>
          </a:prstGeom>
          <a:ln w="28575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 descr="C:\Users\acer\Desktop\cyriadom_evreux_menage_repassage_conches_en_ouche_1253942274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2564904"/>
            <a:ext cx="1864766" cy="124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1124744"/>
            <a:ext cx="3884098" cy="2592288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" name="Picture 2"/>
          <p:cNvPicPr preferRelativeResize="0"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21"/>
          <a:stretch>
            <a:fillRect/>
          </a:stretch>
        </p:blipFill>
        <p:spPr bwMode="auto">
          <a:xfrm>
            <a:off x="6156176" y="1124744"/>
            <a:ext cx="2592000" cy="2592000"/>
          </a:xfrm>
          <a:prstGeom prst="rect">
            <a:avLst/>
          </a:prstGeom>
          <a:ln w="28575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179512" y="4077072"/>
            <a:ext cx="2952328" cy="2780928"/>
            <a:chOff x="179512" y="4077072"/>
            <a:chExt cx="2952328" cy="2780928"/>
          </a:xfrm>
        </p:grpSpPr>
        <p:pic>
          <p:nvPicPr>
            <p:cNvPr id="1026" name="Picture 2"/>
            <p:cNvPicPr preferRelativeResize="0"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79512" y="4077072"/>
              <a:ext cx="2952328" cy="2232248"/>
            </a:xfrm>
            <a:prstGeom prst="rect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23" name="TextBox 22"/>
            <p:cNvSpPr txBox="1"/>
            <p:nvPr/>
          </p:nvSpPr>
          <p:spPr>
            <a:xfrm>
              <a:off x="251520" y="6334780"/>
              <a:ext cx="28803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Каждой пичужке </a:t>
              </a:r>
            </a:p>
            <a:p>
              <a:pPr algn="ctr"/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по кормушке</a:t>
              </a:r>
              <a:endParaRPr lang="ru-RU" sz="1400" b="1" dirty="0">
                <a:solidFill>
                  <a:schemeClr val="accent2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44039" name="Группа 22"/>
          <p:cNvGrpSpPr>
            <a:grpSpLocks/>
          </p:cNvGrpSpPr>
          <p:nvPr/>
        </p:nvGrpSpPr>
        <p:grpSpPr bwMode="auto">
          <a:xfrm>
            <a:off x="179388" y="981075"/>
            <a:ext cx="2952750" cy="2540000"/>
            <a:chOff x="467544" y="1052736"/>
            <a:chExt cx="2952328" cy="2540025"/>
          </a:xfrm>
        </p:grpSpPr>
        <p:pic>
          <p:nvPicPr>
            <p:cNvPr id="24578" name="Picture 2" descr="C:\Users\acer\Desktop\P1000775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67544" y="1052736"/>
              <a:ext cx="2923757" cy="2193947"/>
            </a:xfrm>
            <a:prstGeom prst="rect">
              <a:avLst/>
            </a:prstGeom>
            <a:noFill/>
            <a:ln w="28575">
              <a:solidFill>
                <a:schemeClr val="accent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467544" y="3284783"/>
              <a:ext cx="2952328" cy="3079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Ёлочка-красавица</a:t>
              </a:r>
            </a:p>
          </p:txBody>
        </p:sp>
      </p:grpSp>
      <p:pic>
        <p:nvPicPr>
          <p:cNvPr id="7" name="Picture 5" descr="C:\Users\acer\Desktop\0_58c07_b3bf2e67_L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275" y="4868863"/>
            <a:ext cx="1441450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Группа 20"/>
          <p:cNvGrpSpPr/>
          <p:nvPr/>
        </p:nvGrpSpPr>
        <p:grpSpPr>
          <a:xfrm>
            <a:off x="6011863" y="981075"/>
            <a:ext cx="2952625" cy="2539680"/>
            <a:chOff x="6011863" y="981075"/>
            <a:chExt cx="2952625" cy="2539680"/>
          </a:xfrm>
        </p:grpSpPr>
        <p:pic>
          <p:nvPicPr>
            <p:cNvPr id="24579" name="Picture 4" descr="C:\Users\acer\Desktop\P1010562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011863" y="981075"/>
              <a:ext cx="2922587" cy="2190750"/>
            </a:xfrm>
            <a:prstGeom prst="rect">
              <a:avLst/>
            </a:prstGeom>
            <a:noFill/>
            <a:ln w="28575">
              <a:solidFill>
                <a:schemeClr val="accent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25609" name="TextBox 9"/>
            <p:cNvSpPr txBox="1">
              <a:spLocks noChangeArrowheads="1"/>
            </p:cNvSpPr>
            <p:nvPr/>
          </p:nvSpPr>
          <p:spPr bwMode="auto">
            <a:xfrm>
              <a:off x="6084168" y="3212977"/>
              <a:ext cx="2880320" cy="307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cs typeface="Arial" charset="0"/>
                </a:rPr>
                <a:t>Осенние фантазии</a:t>
              </a: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763713" y="0"/>
            <a:ext cx="554513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charset="0"/>
              </a:rPr>
              <a:t>Детско-родительские тематические групповые  выставки</a:t>
            </a:r>
          </a:p>
        </p:txBody>
      </p:sp>
      <p:grpSp>
        <p:nvGrpSpPr>
          <p:cNvPr id="44038" name="Группа 20"/>
          <p:cNvGrpSpPr>
            <a:grpSpLocks/>
          </p:cNvGrpSpPr>
          <p:nvPr/>
        </p:nvGrpSpPr>
        <p:grpSpPr bwMode="auto">
          <a:xfrm>
            <a:off x="5940425" y="4102100"/>
            <a:ext cx="2952750" cy="2755900"/>
            <a:chOff x="5867400" y="4005263"/>
            <a:chExt cx="2952750" cy="2755245"/>
          </a:xfrm>
        </p:grpSpPr>
        <p:pic>
          <p:nvPicPr>
            <p:cNvPr id="25607" name="Picture 7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867400" y="4005263"/>
              <a:ext cx="2952750" cy="2214037"/>
            </a:xfrm>
            <a:prstGeom prst="rect">
              <a:avLst/>
            </a:prstGeom>
            <a:noFill/>
            <a:ln w="28575">
              <a:solidFill>
                <a:schemeClr val="accent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 bwMode="auto">
            <a:xfrm>
              <a:off x="5867400" y="6236758"/>
              <a:ext cx="2952750" cy="5237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cs typeface="Arial" charset="0"/>
                </a:rPr>
                <a:t>Новогодняя ёлочная игрушка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059113" y="1844675"/>
            <a:ext cx="3025775" cy="2900165"/>
            <a:chOff x="3059113" y="1844675"/>
            <a:chExt cx="3025775" cy="2900165"/>
          </a:xfrm>
        </p:grpSpPr>
        <p:pic>
          <p:nvPicPr>
            <p:cNvPr id="44042" name="Picture 4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059113" y="1844675"/>
              <a:ext cx="3025775" cy="2563573"/>
            </a:xfrm>
            <a:prstGeom prst="rect">
              <a:avLst/>
            </a:prstGeom>
            <a:noFill/>
            <a:ln w="28575">
              <a:solidFill>
                <a:schemeClr val="accent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24" name="TextBox 23"/>
            <p:cNvSpPr txBox="1"/>
            <p:nvPr/>
          </p:nvSpPr>
          <p:spPr bwMode="auto">
            <a:xfrm>
              <a:off x="3130550" y="4437063"/>
              <a:ext cx="2882900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Бумажная фантазия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260648"/>
            <a:ext cx="2933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Русь мастеровая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050" name="Picture 2"/>
          <p:cNvPicPr preferRelativeResize="0"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980728"/>
            <a:ext cx="3168000" cy="39600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 preferRelativeResize="0"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6136" y="980728"/>
            <a:ext cx="3168000" cy="39600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 preferRelativeResize="0"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7824" y="2420888"/>
            <a:ext cx="3168000" cy="4225965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Родители -  активные помощники  в создании  условий для проведения зимних прогулок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052736"/>
            <a:ext cx="3456384" cy="2592288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1052736"/>
            <a:ext cx="3456000" cy="259200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4077072"/>
            <a:ext cx="3456000" cy="259200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080" y="4077072"/>
            <a:ext cx="3456000" cy="259200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" name="Picture 2" descr="http://detskieprazdnikiru.ru/images/ss12.gif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429000"/>
            <a:ext cx="1183026" cy="112781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88640"/>
            <a:ext cx="3744416" cy="2808313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3789040"/>
            <a:ext cx="3744032" cy="2808024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3717032"/>
            <a:ext cx="3816424" cy="2862318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175" name="Picture 7" descr="http://liveangarsk.ru/files/ava/picture-35782-3efcf8a0deed319d2def81e358c2d805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33454">
            <a:off x="4342558" y="463255"/>
            <a:ext cx="1584176" cy="1584176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56176" y="188640"/>
            <a:ext cx="2671321" cy="2808312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850" y="404664"/>
            <a:ext cx="8280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Мой жизненный девиз - активная жизненная позиция. В круговорот городских мероприятий я вовлекаю и своих воспитанников.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Самые интересные поделки представляют нашу группу на городских конкурсах и выставках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4653136"/>
            <a:ext cx="2664420" cy="199738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176" y="4653135"/>
            <a:ext cx="2664000" cy="19980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5856" y="4653136"/>
            <a:ext cx="2664296" cy="1997293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5298" name="Picture 2"/>
          <p:cNvPicPr preferRelativeResize="0"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6056" y="2060848"/>
            <a:ext cx="2041200" cy="27108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51720" y="2060848"/>
            <a:ext cx="2030727" cy="2708895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836712"/>
            <a:ext cx="8074719" cy="5805264"/>
          </a:xfrm>
        </p:spPr>
        <p:txBody>
          <a:bodyPr/>
          <a:lstStyle/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ru-RU" alt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Звание «Ветеран труда детских дошкольных учреждений», 2007г.</a:t>
            </a:r>
          </a:p>
          <a:p>
            <a:pPr>
              <a:spcBef>
                <a:spcPts val="0"/>
              </a:spcBef>
              <a:buNone/>
            </a:pPr>
            <a:endParaRPr lang="ru-RU" altLang="ru-RU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ru-RU" sz="1400" b="1" dirty="0" smtClean="0">
                <a:solidFill>
                  <a:srgbClr val="862110"/>
                </a:solidFill>
                <a:ea typeface="Times New Roman" pitchFamily="18" charset="0"/>
                <a:cs typeface="Arial" charset="0"/>
              </a:rPr>
              <a:t>Благодарственное письмо Министерства образования и науки Красноярского края, 2009г.</a:t>
            </a:r>
          </a:p>
          <a:p>
            <a:pPr>
              <a:spcBef>
                <a:spcPts val="0"/>
              </a:spcBef>
              <a:buNone/>
            </a:pPr>
            <a:endParaRPr lang="ru-RU" sz="1400" b="1" dirty="0" smtClean="0">
              <a:solidFill>
                <a:srgbClr val="862110"/>
              </a:solidFill>
              <a:ea typeface="Times New Roman" pitchFamily="18" charset="0"/>
              <a:cs typeface="Arial" charset="0"/>
            </a:endParaRP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ru-RU" sz="1400" b="1" dirty="0" smtClean="0">
                <a:solidFill>
                  <a:srgbClr val="862110"/>
                </a:solidFill>
                <a:ea typeface="Times New Roman" pitchFamily="18" charset="0"/>
                <a:cs typeface="Arial" charset="0"/>
              </a:rPr>
              <a:t>Почётная грамота  Министерства образования и науки Российской Федерации, 2012г.</a:t>
            </a:r>
          </a:p>
          <a:p>
            <a:pPr>
              <a:spcBef>
                <a:spcPts val="0"/>
              </a:spcBef>
              <a:buNone/>
            </a:pPr>
            <a:endParaRPr lang="ru-RU" sz="1400" b="1" dirty="0" smtClean="0">
              <a:solidFill>
                <a:srgbClr val="862110"/>
              </a:solidFill>
              <a:ea typeface="Times New Roman" pitchFamily="18" charset="0"/>
              <a:cs typeface="Arial" charset="0"/>
            </a:endParaRP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ru-RU" sz="1400" b="1" dirty="0" smtClean="0">
                <a:solidFill>
                  <a:srgbClr val="862110"/>
                </a:solidFill>
                <a:ea typeface="Times New Roman" pitchFamily="18" charset="0"/>
                <a:cs typeface="Arial" charset="0"/>
              </a:rPr>
              <a:t>Грамота ДОУ за активную инновационную деятельность и высокий профессионализм, 2014г.</a:t>
            </a:r>
          </a:p>
          <a:p>
            <a:pPr>
              <a:spcBef>
                <a:spcPts val="0"/>
              </a:spcBef>
              <a:buNone/>
            </a:pPr>
            <a:endParaRPr lang="ru-RU" sz="1400" b="1" dirty="0" smtClean="0">
              <a:solidFill>
                <a:srgbClr val="862110"/>
              </a:solidFill>
              <a:ea typeface="Times New Roman" pitchFamily="18" charset="0"/>
              <a:cs typeface="Arial" charset="0"/>
            </a:endParaRP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ru-RU" sz="1400" b="1" dirty="0" smtClean="0">
                <a:solidFill>
                  <a:srgbClr val="862110"/>
                </a:solidFill>
                <a:ea typeface="Times New Roman" pitchFamily="18" charset="0"/>
                <a:cs typeface="Arial" charset="0"/>
              </a:rPr>
              <a:t>Грамота ДОУ за высокий профессионализм,  методическую активность и значительные успехи в развитии и коррекции детей дошкольного возраста, 2015г.</a:t>
            </a: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endParaRPr lang="ru-RU" sz="1400" b="1" dirty="0" smtClean="0">
              <a:solidFill>
                <a:srgbClr val="862110"/>
              </a:solidFill>
              <a:ea typeface="Times New Roman" pitchFamily="18" charset="0"/>
              <a:cs typeface="Arial" charset="0"/>
            </a:endParaRP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ru-RU" sz="1400" b="1" dirty="0" smtClean="0">
                <a:solidFill>
                  <a:srgbClr val="862110"/>
                </a:solidFill>
                <a:ea typeface="Times New Roman" pitchFamily="18" charset="0"/>
                <a:cs typeface="Arial" charset="0"/>
              </a:rPr>
              <a:t>Почетная грамота ДОУ за  </a:t>
            </a:r>
            <a:r>
              <a:rPr lang="en-US" sz="1400" b="1" dirty="0" smtClean="0">
                <a:solidFill>
                  <a:srgbClr val="862110"/>
                </a:solidFill>
                <a:ea typeface="Times New Roman" pitchFamily="18" charset="0"/>
                <a:cs typeface="Arial" charset="0"/>
              </a:rPr>
              <a:t>I </a:t>
            </a:r>
            <a:r>
              <a:rPr lang="ru-RU" sz="1400" b="1" dirty="0" smtClean="0">
                <a:solidFill>
                  <a:srgbClr val="862110"/>
                </a:solidFill>
                <a:ea typeface="Times New Roman" pitchFamily="18" charset="0"/>
                <a:cs typeface="Arial" charset="0"/>
              </a:rPr>
              <a:t>место в конкурсе «ИКТ-компетенция как ступень самообразования педагога. Создание презентации – визитной карточки «Моя группа», 2015г.</a:t>
            </a:r>
          </a:p>
          <a:p>
            <a:pPr>
              <a:spcBef>
                <a:spcPts val="0"/>
              </a:spcBef>
              <a:buNone/>
            </a:pPr>
            <a:endParaRPr lang="ru-RU" sz="1400" b="1" dirty="0" smtClean="0">
              <a:solidFill>
                <a:srgbClr val="862110"/>
              </a:solidFill>
              <a:ea typeface="Times New Roman" pitchFamily="18" charset="0"/>
              <a:cs typeface="Arial" charset="0"/>
            </a:endParaRP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ru-RU" sz="1400" b="1" dirty="0" smtClean="0">
                <a:solidFill>
                  <a:srgbClr val="862110"/>
                </a:solidFill>
                <a:ea typeface="Times New Roman" pitchFamily="18" charset="0"/>
                <a:cs typeface="Arial" charset="0"/>
              </a:rPr>
              <a:t> Почетная грамота ДОУ за </a:t>
            </a:r>
            <a:r>
              <a:rPr lang="en-US" sz="1400" b="1" dirty="0" smtClean="0">
                <a:solidFill>
                  <a:srgbClr val="862110"/>
                </a:solidFill>
                <a:ea typeface="Times New Roman" pitchFamily="18" charset="0"/>
                <a:cs typeface="Arial" charset="0"/>
              </a:rPr>
              <a:t> II </a:t>
            </a:r>
            <a:r>
              <a:rPr lang="ru-RU" sz="1400" b="1" dirty="0" smtClean="0">
                <a:solidFill>
                  <a:srgbClr val="862110"/>
                </a:solidFill>
                <a:ea typeface="Times New Roman" pitchFamily="18" charset="0"/>
                <a:cs typeface="Arial" charset="0"/>
              </a:rPr>
              <a:t>место в профессиональном конкурсе ДОУ «Развивающая предметно-пространственная среда группы в соответствии с ФГОС ДО», 2016г.</a:t>
            </a: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endParaRPr lang="ru-RU" sz="1400" b="1" dirty="0" smtClean="0">
              <a:solidFill>
                <a:srgbClr val="862110"/>
              </a:solidFill>
              <a:ea typeface="Times New Roman" pitchFamily="18" charset="0"/>
              <a:cs typeface="Arial" charset="0"/>
            </a:endParaRP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ru-RU" sz="1400" b="1" dirty="0" smtClean="0">
                <a:solidFill>
                  <a:srgbClr val="862110"/>
                </a:solidFill>
                <a:ea typeface="Times New Roman" pitchFamily="18" charset="0"/>
                <a:cs typeface="Arial" charset="0"/>
              </a:rPr>
              <a:t>Благодарственное письмо Министерства образования Красноярского края, 2019г.</a:t>
            </a: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endParaRPr lang="ru-RU" sz="1400" b="1" dirty="0" smtClean="0">
              <a:solidFill>
                <a:srgbClr val="862110"/>
              </a:solidFill>
              <a:latin typeface="Century Schoolbook" pitchFamily="18" charset="0"/>
              <a:ea typeface="Times New Roman" pitchFamily="18" charset="0"/>
              <a:cs typeface="Arial" charset="0"/>
            </a:endParaRP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endParaRPr lang="ru-RU" sz="1400" b="1" dirty="0" smtClean="0">
              <a:solidFill>
                <a:srgbClr val="862110"/>
              </a:solidFill>
              <a:latin typeface="Century Schoolbook" pitchFamily="18" charset="0"/>
              <a:ea typeface="Times New Roman" pitchFamily="18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ru-RU" sz="1400" b="1" dirty="0" smtClean="0">
              <a:solidFill>
                <a:srgbClr val="862110"/>
              </a:solidFill>
              <a:ea typeface="Times New Roman" pitchFamily="18" charset="0"/>
              <a:cs typeface="Arial" charset="0"/>
            </a:endParaRPr>
          </a:p>
          <a:p>
            <a:endParaRPr lang="ru-RU" sz="1600" b="1" dirty="0" smtClean="0">
              <a:solidFill>
                <a:srgbClr val="862110"/>
              </a:solidFill>
              <a:latin typeface="Century Schoolbook" pitchFamily="18" charset="0"/>
              <a:ea typeface="Times New Roman" pitchFamily="18" charset="0"/>
              <a:cs typeface="Arial" charset="0"/>
            </a:endParaRPr>
          </a:p>
          <a:p>
            <a:endParaRPr lang="ru-RU" altLang="ru-RU" sz="1600" b="1" dirty="0" smtClean="0"/>
          </a:p>
          <a:p>
            <a:endParaRPr lang="ru-RU" sz="1600" b="1" dirty="0" smtClean="0">
              <a:solidFill>
                <a:schemeClr val="accent3">
                  <a:lumMod val="75000"/>
                </a:schemeClr>
              </a:solidFill>
              <a:ea typeface="Times New Roman" pitchFamily="18" charset="0"/>
              <a:cs typeface="Arial" charset="0"/>
            </a:endParaRPr>
          </a:p>
          <a:p>
            <a:pPr eaLnBrk="1" hangingPunct="1"/>
            <a:endParaRPr lang="ru-RU" altLang="ru-RU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907704" y="260648"/>
            <a:ext cx="5421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Мои награды и поощрения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1"/>
            <a:ext cx="84248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Развивающая предметно-пространственная  среда  группы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2"/>
          <a:stretch>
            <a:fillRect/>
          </a:stretch>
        </p:blipFill>
        <p:spPr bwMode="auto">
          <a:xfrm>
            <a:off x="4860032" y="836712"/>
            <a:ext cx="3744000" cy="2808312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23528" y="3789040"/>
            <a:ext cx="3744000" cy="28080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5" name="Picture 4"/>
          <p:cNvPicPr preferRelativeResize="0"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4860032" y="3789040"/>
            <a:ext cx="3744000" cy="28080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836712"/>
            <a:ext cx="3744416" cy="2808311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4788024" y="3501008"/>
            <a:ext cx="4176000" cy="31320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88640"/>
            <a:ext cx="4176464" cy="3132348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lum bright="10000" contrast="10000"/>
          </a:blip>
          <a:srcRect/>
          <a:stretch>
            <a:fillRect/>
          </a:stretch>
        </p:blipFill>
        <p:spPr bwMode="auto">
          <a:xfrm>
            <a:off x="4788024" y="188640"/>
            <a:ext cx="4176000" cy="313200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" name="Picture 2" descr="C:\Users\acer\Desktop\моя папка 2\мои самообразования\самообразование 2013 континенты\все фото к проекту\Фото  самообр 2013\P1030003.JP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395536" y="3501008"/>
            <a:ext cx="4176464" cy="3132348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 preferRelativeResize="0">
            <a:picLocks noChangeAspect="1" noChangeArrowheads="1"/>
          </p:cNvPicPr>
          <p:nvPr/>
        </p:nvPicPr>
        <p:blipFill>
          <a:blip r:embed="rId2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5004048" y="260648"/>
            <a:ext cx="3744000" cy="28080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60648"/>
            <a:ext cx="3744416" cy="2808312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 preferRelativeResize="0">
            <a:picLocks noChangeAspect="1" noChangeArrowheads="1"/>
          </p:cNvPicPr>
          <p:nvPr/>
        </p:nvPicPr>
        <p:blipFill>
          <a:blip r:embed="rId4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251520" y="3645024"/>
            <a:ext cx="3744000" cy="28080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3" name="Picture 5"/>
          <p:cNvPicPr preferRelativeResize="0">
            <a:picLocks noChangeAspect="1" noChangeArrowheads="1"/>
          </p:cNvPicPr>
          <p:nvPr/>
        </p:nvPicPr>
        <p:blipFill>
          <a:blip r:embed="rId5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5004048" y="3645024"/>
            <a:ext cx="3744000" cy="2806694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088" y="4005064"/>
            <a:ext cx="3552024" cy="2646016"/>
          </a:xfrm>
          <a:prstGeom prst="rect">
            <a:avLst/>
          </a:prstGeom>
          <a:ln w="28575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692696"/>
            <a:ext cx="3600400" cy="2700300"/>
          </a:xfrm>
          <a:prstGeom prst="rect">
            <a:avLst/>
          </a:prstGeom>
          <a:ln w="28575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3919485"/>
            <a:ext cx="3744416" cy="2731517"/>
          </a:xfrm>
          <a:prstGeom prst="rect">
            <a:avLst/>
          </a:prstGeom>
          <a:ln w="28575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79512" y="692696"/>
            <a:ext cx="4608513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Инструктор, муз. руководитель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            и психолог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Специалисты высший класс!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Они добиться цели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           нам помогут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Своим успехом  дети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         удивят  всех нас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. 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31840" y="1484784"/>
            <a:ext cx="2470977" cy="3135048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95288" y="188913"/>
            <a:ext cx="83534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Взаимодействие со специалистами детского сада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 descr="C:\Users\111\Desktop\img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55875" y="5013325"/>
            <a:ext cx="381635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Каждый ребёнок неповторим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как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звезда  во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Вселенной.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Но и от меня зависит,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будет ли эта звезда холодной и тусклой как лёд или яркой и горячей, как Солнце.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425" y="260350"/>
            <a:ext cx="1873250" cy="1404938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3213100"/>
            <a:ext cx="1873250" cy="140335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188" y="4868863"/>
            <a:ext cx="1871662" cy="1404937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76375" y="260350"/>
            <a:ext cx="1843088" cy="1404938"/>
          </a:xfrm>
          <a:prstGeom prst="rect">
            <a:avLst/>
          </a:prstGeom>
          <a:ln w="1905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95738" y="2420938"/>
            <a:ext cx="1530350" cy="2039937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92950" y="3213100"/>
            <a:ext cx="1871663" cy="140335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732588" y="4797425"/>
            <a:ext cx="1871662" cy="140335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019925" y="1628775"/>
            <a:ext cx="1873250" cy="140335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50825" y="1628775"/>
            <a:ext cx="1873250" cy="1403350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635375" y="260350"/>
            <a:ext cx="1873250" cy="1404938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http://static.wixstatic.com/media/fe6fdc_8a8c3f04d512481e9a72abac46bbf571.png_srz_863_596_85_22_0.50_1.20_0.00_png_srz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515938"/>
            <a:ext cx="8632825" cy="596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rot="21057571">
            <a:off x="1993744" y="3418133"/>
            <a:ext cx="6002338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charset="0"/>
              </a:rPr>
              <a:t>Спасибо за внимание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0645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862110"/>
                </a:solidFill>
                <a:latin typeface="Century Schoolbook" pitchFamily="18" charset="0"/>
              </a:rPr>
              <a:t> </a:t>
            </a:r>
            <a:r>
              <a:rPr lang="ru-RU" sz="2400" b="1" dirty="0">
                <a:solidFill>
                  <a:srgbClr val="862110"/>
                </a:solidFill>
                <a:latin typeface="+mj-lt"/>
              </a:rPr>
              <a:t>П</a:t>
            </a:r>
            <a:r>
              <a:rPr lang="ru-RU" sz="2400" b="1" dirty="0" smtClean="0">
                <a:solidFill>
                  <a:srgbClr val="862110"/>
                </a:solidFill>
                <a:latin typeface="+mj-lt"/>
              </a:rPr>
              <a:t>овышение </a:t>
            </a:r>
            <a:r>
              <a:rPr lang="ru-RU" sz="2400" b="1" dirty="0">
                <a:solidFill>
                  <a:srgbClr val="862110"/>
                </a:solidFill>
                <a:latin typeface="+mj-lt"/>
              </a:rPr>
              <a:t>профессионального мастерства</a:t>
            </a: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55576" y="2163054"/>
            <a:ext cx="7776864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ru-RU" sz="1400" b="1" dirty="0" smtClean="0">
                <a:solidFill>
                  <a:srgbClr val="862110"/>
                </a:solidFill>
                <a:latin typeface="+mn-lt"/>
                <a:ea typeface="Times New Roman" pitchFamily="18" charset="0"/>
                <a:cs typeface="Arial" charset="0"/>
              </a:rPr>
              <a:t> Управление </a:t>
            </a:r>
            <a:r>
              <a:rPr lang="ru-RU" sz="1400" b="1" dirty="0">
                <a:solidFill>
                  <a:srgbClr val="862110"/>
                </a:solidFill>
                <a:latin typeface="+mn-lt"/>
                <a:ea typeface="Times New Roman" pitchFamily="18" charset="0"/>
                <a:cs typeface="Arial" charset="0"/>
              </a:rPr>
              <a:t>образования ЗАТО г.Железногорск Городской методический </a:t>
            </a:r>
            <a:r>
              <a:rPr lang="ru-RU" sz="1400" b="1" dirty="0" smtClean="0">
                <a:solidFill>
                  <a:srgbClr val="862110"/>
                </a:solidFill>
                <a:latin typeface="+mn-lt"/>
                <a:ea typeface="Times New Roman" pitchFamily="18" charset="0"/>
                <a:cs typeface="Arial" charset="0"/>
              </a:rPr>
              <a:t>центр. </a:t>
            </a:r>
            <a:r>
              <a:rPr lang="ru-RU" sz="1400" b="1" dirty="0">
                <a:solidFill>
                  <a:srgbClr val="862110"/>
                </a:solidFill>
                <a:latin typeface="+mn-lt"/>
                <a:ea typeface="Times New Roman" pitchFamily="18" charset="0"/>
                <a:cs typeface="Arial" charset="0"/>
              </a:rPr>
              <a:t>Прошла обучение про программе:  Создание презентаций в </a:t>
            </a:r>
            <a:r>
              <a:rPr lang="en-US" sz="1400" b="1" dirty="0">
                <a:solidFill>
                  <a:srgbClr val="862110"/>
                </a:solidFill>
                <a:latin typeface="+mn-lt"/>
                <a:ea typeface="Times New Roman" pitchFamily="18" charset="0"/>
                <a:cs typeface="Arial" charset="0"/>
              </a:rPr>
              <a:t>Power Point. </a:t>
            </a:r>
            <a:r>
              <a:rPr lang="ru-RU" sz="1400" b="1" dirty="0">
                <a:solidFill>
                  <a:srgbClr val="862110"/>
                </a:solidFill>
                <a:latin typeface="+mn-lt"/>
                <a:ea typeface="Times New Roman" pitchFamily="18" charset="0"/>
                <a:cs typeface="Arial" charset="0"/>
              </a:rPr>
              <a:t>Основы работы в</a:t>
            </a:r>
            <a:r>
              <a:rPr lang="en-US" sz="1400" b="1" dirty="0">
                <a:solidFill>
                  <a:srgbClr val="862110"/>
                </a:solidFill>
                <a:latin typeface="+mn-lt"/>
                <a:ea typeface="Times New Roman" pitchFamily="18" charset="0"/>
                <a:cs typeface="Arial" charset="0"/>
              </a:rPr>
              <a:t> Windows</a:t>
            </a:r>
            <a:r>
              <a:rPr lang="ru-RU" sz="1400" b="1" dirty="0">
                <a:solidFill>
                  <a:srgbClr val="862110"/>
                </a:solidFill>
                <a:latin typeface="+mn-lt"/>
                <a:ea typeface="Times New Roman" pitchFamily="18" charset="0"/>
                <a:cs typeface="Arial" charset="0"/>
              </a:rPr>
              <a:t>,   текстовый редактор</a:t>
            </a:r>
            <a:r>
              <a:rPr lang="en-US" sz="1400" b="1" dirty="0">
                <a:solidFill>
                  <a:srgbClr val="862110"/>
                </a:solidFill>
                <a:latin typeface="+mn-lt"/>
                <a:ea typeface="Times New Roman" pitchFamily="18" charset="0"/>
                <a:cs typeface="Arial" charset="0"/>
              </a:rPr>
              <a:t> Word</a:t>
            </a:r>
            <a:r>
              <a:rPr lang="ru-RU" sz="1400" b="1" dirty="0">
                <a:solidFill>
                  <a:srgbClr val="862110"/>
                </a:solidFill>
                <a:latin typeface="+mn-lt"/>
                <a:ea typeface="Times New Roman" pitchFamily="18" charset="0"/>
                <a:cs typeface="Arial" charset="0"/>
              </a:rPr>
              <a:t>.  </a:t>
            </a:r>
            <a:endParaRPr lang="ru-RU" sz="1400" b="1" dirty="0" smtClean="0">
              <a:solidFill>
                <a:srgbClr val="862110"/>
              </a:solidFill>
              <a:latin typeface="+mn-lt"/>
              <a:ea typeface="Times New Roman" pitchFamily="18" charset="0"/>
              <a:cs typeface="Arial" charset="0"/>
            </a:endParaRPr>
          </a:p>
          <a:p>
            <a:pPr algn="just">
              <a:buFont typeface="Courier New" pitchFamily="49" charset="0"/>
              <a:buChar char="o"/>
            </a:pPr>
            <a:endParaRPr lang="ru-RU" sz="1400" b="1" dirty="0">
              <a:solidFill>
                <a:srgbClr val="862110"/>
              </a:solidFill>
              <a:latin typeface="+mn-lt"/>
              <a:ea typeface="Times New Roman" pitchFamily="18" charset="0"/>
              <a:cs typeface="Arial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ru-RU" sz="1400" b="1" dirty="0" smtClean="0">
                <a:solidFill>
                  <a:srgbClr val="862110"/>
                </a:solidFill>
                <a:latin typeface="+mn-lt"/>
                <a:ea typeface="Times New Roman" pitchFamily="18" charset="0"/>
                <a:cs typeface="Arial" charset="0"/>
              </a:rPr>
              <a:t>  Учебный Центр дополнительного профессионального образования «Все </a:t>
            </a:r>
            <a:r>
              <a:rPr lang="ru-RU" sz="1400" b="1" dirty="0" err="1" smtClean="0">
                <a:solidFill>
                  <a:srgbClr val="862110"/>
                </a:solidFill>
                <a:latin typeface="+mn-lt"/>
                <a:ea typeface="Times New Roman" pitchFamily="18" charset="0"/>
                <a:cs typeface="Arial" charset="0"/>
              </a:rPr>
              <a:t>Вебинары</a:t>
            </a:r>
            <a:r>
              <a:rPr lang="ru-RU" sz="1400" b="1" dirty="0" smtClean="0">
                <a:solidFill>
                  <a:srgbClr val="862110"/>
                </a:solidFill>
                <a:latin typeface="+mn-lt"/>
                <a:ea typeface="Times New Roman" pitchFamily="18" charset="0"/>
                <a:cs typeface="Arial" charset="0"/>
              </a:rPr>
              <a:t>. </a:t>
            </a:r>
            <a:r>
              <a:rPr lang="ru-RU" sz="1400" b="1" dirty="0" err="1" smtClean="0">
                <a:solidFill>
                  <a:srgbClr val="862110"/>
                </a:solidFill>
                <a:latin typeface="+mn-lt"/>
                <a:ea typeface="Times New Roman" pitchFamily="18" charset="0"/>
                <a:cs typeface="Arial" charset="0"/>
              </a:rPr>
              <a:t>ру</a:t>
            </a:r>
            <a:r>
              <a:rPr lang="ru-RU" sz="1400" b="1" dirty="0" smtClean="0">
                <a:solidFill>
                  <a:srgbClr val="862110"/>
                </a:solidFill>
                <a:latin typeface="+mn-lt"/>
                <a:ea typeface="Times New Roman" pitchFamily="18" charset="0"/>
                <a:cs typeface="Arial" charset="0"/>
              </a:rPr>
              <a:t>». «Коррекция произношения детей дошкольного возраста через развитие мелкой моторики». 2019г.</a:t>
            </a:r>
            <a:endParaRPr lang="ru-RU" sz="1400" b="1" dirty="0">
              <a:solidFill>
                <a:srgbClr val="862110"/>
              </a:solidFill>
              <a:latin typeface="+mn-lt"/>
              <a:ea typeface="Times New Roman" pitchFamily="18" charset="0"/>
              <a:cs typeface="Arial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b="1" dirty="0">
              <a:solidFill>
                <a:srgbClr val="862110"/>
              </a:solidFill>
              <a:latin typeface="Century Schoolbook" pitchFamily="18" charset="0"/>
              <a:ea typeface="Times New Roman" pitchFamily="18" charset="0"/>
              <a:cs typeface="Arial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b="1" dirty="0">
              <a:solidFill>
                <a:srgbClr val="862110"/>
              </a:solidFill>
              <a:latin typeface="Century Schoolbook" pitchFamily="18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5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467544" y="260648"/>
            <a:ext cx="8424415" cy="6337473"/>
            <a:chOff x="467544" y="260648"/>
            <a:chExt cx="8424415" cy="6337473"/>
          </a:xfrm>
        </p:grpSpPr>
        <p:sp>
          <p:nvSpPr>
            <p:cNvPr id="8194" name="Rectangle 4"/>
            <p:cNvSpPr>
              <a:spLocks noChangeArrowheads="1"/>
            </p:cNvSpPr>
            <p:nvPr/>
          </p:nvSpPr>
          <p:spPr bwMode="auto">
            <a:xfrm>
              <a:off x="467544" y="2420888"/>
              <a:ext cx="3384376" cy="18002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99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 b="1" dirty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Составляющие моей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 b="1" dirty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методической работы</a:t>
              </a:r>
            </a:p>
          </p:txBody>
        </p:sp>
        <p:sp>
          <p:nvSpPr>
            <p:cNvPr id="8195" name="Rectangle 6"/>
            <p:cNvSpPr>
              <a:spLocks noChangeAspect="1" noChangeArrowheads="1"/>
            </p:cNvSpPr>
            <p:nvPr/>
          </p:nvSpPr>
          <p:spPr bwMode="auto">
            <a:xfrm>
              <a:off x="467544" y="260648"/>
              <a:ext cx="3671887" cy="576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1" dirty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Курсы повышения квалификации</a:t>
              </a:r>
            </a:p>
          </p:txBody>
        </p:sp>
        <p:sp>
          <p:nvSpPr>
            <p:cNvPr id="8196" name="Rectangle 8"/>
            <p:cNvSpPr>
              <a:spLocks noChangeArrowheads="1"/>
            </p:cNvSpPr>
            <p:nvPr/>
          </p:nvSpPr>
          <p:spPr bwMode="auto">
            <a:xfrm>
              <a:off x="3203848" y="908720"/>
              <a:ext cx="3743895" cy="57606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400" dirty="0"/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1" dirty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Участие в </a:t>
              </a:r>
              <a:r>
                <a:rPr lang="ru-RU" altLang="ru-RU" sz="1400" b="1" dirty="0" err="1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педконференциях</a:t>
              </a:r>
              <a:endParaRPr lang="ru-RU" altLang="ru-RU" sz="1400" b="1" dirty="0">
                <a:solidFill>
                  <a:schemeClr val="accent2">
                    <a:lumMod val="50000"/>
                  </a:schemeClr>
                </a:solidFill>
                <a:latin typeface="+mn-lt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8198" name="Rectangle 11"/>
            <p:cNvSpPr>
              <a:spLocks noChangeArrowheads="1"/>
            </p:cNvSpPr>
            <p:nvPr/>
          </p:nvSpPr>
          <p:spPr bwMode="auto">
            <a:xfrm>
              <a:off x="4427984" y="1628800"/>
              <a:ext cx="3671887" cy="576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40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1" dirty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Участие в ГМО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8199" name="Rectangle 12"/>
            <p:cNvSpPr>
              <a:spLocks noChangeAspect="1" noChangeArrowheads="1"/>
            </p:cNvSpPr>
            <p:nvPr/>
          </p:nvSpPr>
          <p:spPr bwMode="auto">
            <a:xfrm>
              <a:off x="4788024" y="3861048"/>
              <a:ext cx="3743895" cy="576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400" dirty="0"/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1" dirty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Информационные </a:t>
              </a:r>
              <a:r>
                <a:rPr lang="ru-RU" alt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ресурсы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 </a:t>
              </a:r>
              <a:r>
                <a:rPr lang="ru-RU" altLang="ru-RU" sz="1400" b="1" dirty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интернета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8200" name="Rectangle 13"/>
            <p:cNvSpPr>
              <a:spLocks noChangeAspect="1" noChangeArrowheads="1"/>
            </p:cNvSpPr>
            <p:nvPr/>
          </p:nvSpPr>
          <p:spPr bwMode="auto">
            <a:xfrm>
              <a:off x="5220072" y="3068960"/>
              <a:ext cx="3671887" cy="576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400" b="1" dirty="0" smtClean="0"/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Внедрение новых компьютерных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 и педагогических  </a:t>
              </a:r>
              <a:r>
                <a:rPr lang="ru-RU" altLang="ru-RU" sz="1400" b="1" dirty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технологий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400" b="1" dirty="0"/>
            </a:p>
          </p:txBody>
        </p:sp>
        <p:sp>
          <p:nvSpPr>
            <p:cNvPr id="8201" name="Rectangle 14"/>
            <p:cNvSpPr>
              <a:spLocks noChangeAspect="1" noChangeArrowheads="1"/>
            </p:cNvSpPr>
            <p:nvPr/>
          </p:nvSpPr>
          <p:spPr bwMode="auto">
            <a:xfrm>
              <a:off x="4355976" y="4581128"/>
              <a:ext cx="3670300" cy="576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1" dirty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Участие в </a:t>
              </a:r>
              <a:r>
                <a:rPr lang="ru-RU" alt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профессиональных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 </a:t>
              </a:r>
              <a:r>
                <a:rPr lang="ru-RU" altLang="ru-RU" sz="1400" b="1" dirty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конкурсах</a:t>
              </a:r>
            </a:p>
          </p:txBody>
        </p:sp>
        <p:sp>
          <p:nvSpPr>
            <p:cNvPr id="8206" name="Rectangle 23"/>
            <p:cNvSpPr>
              <a:spLocks noChangeArrowheads="1"/>
            </p:cNvSpPr>
            <p:nvPr/>
          </p:nvSpPr>
          <p:spPr bwMode="auto">
            <a:xfrm>
              <a:off x="3275856" y="5301208"/>
              <a:ext cx="3671887" cy="576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1" dirty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Проведение </a:t>
              </a:r>
              <a:r>
                <a:rPr lang="ru-RU" alt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мастер-классов</a:t>
              </a:r>
              <a:endParaRPr lang="ru-RU" altLang="ru-RU" sz="1400" b="1" dirty="0">
                <a:solidFill>
                  <a:schemeClr val="accent2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8207" name="Line 27"/>
            <p:cNvSpPr>
              <a:spLocks noChangeShapeType="1"/>
            </p:cNvSpPr>
            <p:nvPr/>
          </p:nvSpPr>
          <p:spPr bwMode="auto">
            <a:xfrm flipV="1">
              <a:off x="2051720" y="836710"/>
              <a:ext cx="216024" cy="1584177"/>
            </a:xfrm>
            <a:prstGeom prst="line">
              <a:avLst/>
            </a:prstGeom>
            <a:noFill/>
            <a:ln w="28575">
              <a:solidFill>
                <a:schemeClr val="accent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8" name="Line 28"/>
            <p:cNvSpPr>
              <a:spLocks noChangeShapeType="1"/>
            </p:cNvSpPr>
            <p:nvPr/>
          </p:nvSpPr>
          <p:spPr bwMode="auto">
            <a:xfrm flipV="1">
              <a:off x="2051721" y="1268760"/>
              <a:ext cx="1152128" cy="1152128"/>
            </a:xfrm>
            <a:prstGeom prst="line">
              <a:avLst/>
            </a:prstGeom>
            <a:noFill/>
            <a:ln w="28575">
              <a:solidFill>
                <a:schemeClr val="accent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Line 29"/>
            <p:cNvSpPr>
              <a:spLocks noChangeShapeType="1"/>
            </p:cNvSpPr>
            <p:nvPr/>
          </p:nvSpPr>
          <p:spPr bwMode="auto">
            <a:xfrm flipV="1">
              <a:off x="2123728" y="1916832"/>
              <a:ext cx="2304256" cy="504056"/>
            </a:xfrm>
            <a:prstGeom prst="line">
              <a:avLst/>
            </a:prstGeom>
            <a:noFill/>
            <a:ln w="28575">
              <a:solidFill>
                <a:schemeClr val="accent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0" name="Line 30"/>
            <p:cNvSpPr>
              <a:spLocks noChangeShapeType="1"/>
            </p:cNvSpPr>
            <p:nvPr/>
          </p:nvSpPr>
          <p:spPr bwMode="auto">
            <a:xfrm>
              <a:off x="3851920" y="3284984"/>
              <a:ext cx="936104" cy="864096"/>
            </a:xfrm>
            <a:prstGeom prst="line">
              <a:avLst/>
            </a:prstGeom>
            <a:noFill/>
            <a:ln w="28575">
              <a:solidFill>
                <a:schemeClr val="accent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1" name="Line 31"/>
            <p:cNvSpPr>
              <a:spLocks noChangeShapeType="1"/>
            </p:cNvSpPr>
            <p:nvPr/>
          </p:nvSpPr>
          <p:spPr bwMode="auto">
            <a:xfrm flipV="1">
              <a:off x="3851920" y="2636912"/>
              <a:ext cx="936104" cy="648072"/>
            </a:xfrm>
            <a:prstGeom prst="line">
              <a:avLst/>
            </a:prstGeom>
            <a:noFill/>
            <a:ln w="28575">
              <a:solidFill>
                <a:schemeClr val="accent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2" name="Line 32"/>
            <p:cNvSpPr>
              <a:spLocks noChangeShapeType="1"/>
            </p:cNvSpPr>
            <p:nvPr/>
          </p:nvSpPr>
          <p:spPr bwMode="auto">
            <a:xfrm>
              <a:off x="2051720" y="4221088"/>
              <a:ext cx="2304256" cy="576064"/>
            </a:xfrm>
            <a:prstGeom prst="line">
              <a:avLst/>
            </a:prstGeom>
            <a:noFill/>
            <a:ln w="28575">
              <a:solidFill>
                <a:schemeClr val="accent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3" name="Line 33"/>
            <p:cNvSpPr>
              <a:spLocks noChangeShapeType="1"/>
            </p:cNvSpPr>
            <p:nvPr/>
          </p:nvSpPr>
          <p:spPr bwMode="auto">
            <a:xfrm>
              <a:off x="2051721" y="4221088"/>
              <a:ext cx="1224136" cy="1368152"/>
            </a:xfrm>
            <a:prstGeom prst="line">
              <a:avLst/>
            </a:prstGeom>
            <a:noFill/>
            <a:ln w="28575">
              <a:solidFill>
                <a:schemeClr val="accent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4" name="Line 34"/>
            <p:cNvSpPr>
              <a:spLocks noChangeShapeType="1"/>
            </p:cNvSpPr>
            <p:nvPr/>
          </p:nvSpPr>
          <p:spPr bwMode="auto">
            <a:xfrm>
              <a:off x="2051720" y="4221088"/>
              <a:ext cx="288032" cy="1800200"/>
            </a:xfrm>
            <a:prstGeom prst="line">
              <a:avLst/>
            </a:prstGeom>
            <a:noFill/>
            <a:ln w="28575">
              <a:solidFill>
                <a:schemeClr val="accent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539552" y="6021288"/>
              <a:ext cx="3672408" cy="57683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Работа в творческой группе ДОУ</a:t>
              </a:r>
              <a:endParaRPr lang="ru-RU" altLang="ru-RU" sz="1400" b="1" dirty="0">
                <a:solidFill>
                  <a:schemeClr val="accent2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0" name="Rectangle 11"/>
            <p:cNvSpPr>
              <a:spLocks noChangeAspect="1" noChangeArrowheads="1"/>
            </p:cNvSpPr>
            <p:nvPr/>
          </p:nvSpPr>
          <p:spPr bwMode="auto">
            <a:xfrm>
              <a:off x="4788024" y="2348880"/>
              <a:ext cx="3671887" cy="576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Собственная траектория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саморазвития</a:t>
              </a:r>
              <a:endParaRPr lang="ru-RU" altLang="ru-RU" sz="1800" dirty="0">
                <a:solidFill>
                  <a:schemeClr val="accent2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1" name="Line 30"/>
            <p:cNvSpPr>
              <a:spLocks noChangeShapeType="1"/>
            </p:cNvSpPr>
            <p:nvPr/>
          </p:nvSpPr>
          <p:spPr bwMode="auto">
            <a:xfrm>
              <a:off x="3851920" y="3284984"/>
              <a:ext cx="1368152" cy="0"/>
            </a:xfrm>
            <a:prstGeom prst="line">
              <a:avLst/>
            </a:prstGeom>
            <a:noFill/>
            <a:ln w="28575">
              <a:solidFill>
                <a:schemeClr val="accent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323528" y="188640"/>
            <a:ext cx="8496944" cy="6409481"/>
            <a:chOff x="323528" y="188640"/>
            <a:chExt cx="8496944" cy="6409481"/>
          </a:xfrm>
        </p:grpSpPr>
        <p:sp>
          <p:nvSpPr>
            <p:cNvPr id="8194" name="Rectangle 4"/>
            <p:cNvSpPr>
              <a:spLocks noChangeArrowheads="1"/>
            </p:cNvSpPr>
            <p:nvPr/>
          </p:nvSpPr>
          <p:spPr bwMode="auto">
            <a:xfrm>
              <a:off x="467544" y="2276872"/>
              <a:ext cx="3384376" cy="187220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FF99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2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Педагогические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2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технологии</a:t>
              </a:r>
              <a:endParaRPr lang="ru-RU" altLang="ru-RU" sz="2200" b="1" dirty="0">
                <a:solidFill>
                  <a:schemeClr val="accent2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8207" name="Line 27"/>
            <p:cNvSpPr>
              <a:spLocks noChangeShapeType="1"/>
            </p:cNvSpPr>
            <p:nvPr/>
          </p:nvSpPr>
          <p:spPr bwMode="auto">
            <a:xfrm flipV="1">
              <a:off x="2123728" y="908720"/>
              <a:ext cx="144016" cy="1368153"/>
            </a:xfrm>
            <a:prstGeom prst="line">
              <a:avLst/>
            </a:prstGeom>
            <a:noFill/>
            <a:ln w="28575">
              <a:solidFill>
                <a:schemeClr val="accent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Line 29"/>
            <p:cNvSpPr>
              <a:spLocks noChangeShapeType="1"/>
            </p:cNvSpPr>
            <p:nvPr/>
          </p:nvSpPr>
          <p:spPr bwMode="auto">
            <a:xfrm flipV="1">
              <a:off x="2123728" y="1772816"/>
              <a:ext cx="1584176" cy="504056"/>
            </a:xfrm>
            <a:prstGeom prst="line">
              <a:avLst/>
            </a:prstGeom>
            <a:noFill/>
            <a:ln w="28575">
              <a:solidFill>
                <a:schemeClr val="accent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0" name="Line 30"/>
            <p:cNvSpPr>
              <a:spLocks noChangeShapeType="1"/>
            </p:cNvSpPr>
            <p:nvPr/>
          </p:nvSpPr>
          <p:spPr bwMode="auto">
            <a:xfrm>
              <a:off x="3851920" y="3284984"/>
              <a:ext cx="576064" cy="648072"/>
            </a:xfrm>
            <a:prstGeom prst="line">
              <a:avLst/>
            </a:prstGeom>
            <a:noFill/>
            <a:ln w="28575">
              <a:solidFill>
                <a:schemeClr val="accent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1" name="Line 31"/>
            <p:cNvSpPr>
              <a:spLocks noChangeShapeType="1"/>
            </p:cNvSpPr>
            <p:nvPr/>
          </p:nvSpPr>
          <p:spPr bwMode="auto">
            <a:xfrm flipV="1">
              <a:off x="3851920" y="2708920"/>
              <a:ext cx="576064" cy="576064"/>
            </a:xfrm>
            <a:prstGeom prst="line">
              <a:avLst/>
            </a:prstGeom>
            <a:noFill/>
            <a:ln w="28575">
              <a:solidFill>
                <a:schemeClr val="accent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2" name="Line 32"/>
            <p:cNvSpPr>
              <a:spLocks noChangeShapeType="1"/>
            </p:cNvSpPr>
            <p:nvPr/>
          </p:nvSpPr>
          <p:spPr bwMode="auto">
            <a:xfrm>
              <a:off x="2123728" y="4149080"/>
              <a:ext cx="1728192" cy="792088"/>
            </a:xfrm>
            <a:prstGeom prst="line">
              <a:avLst/>
            </a:prstGeom>
            <a:noFill/>
            <a:ln w="28575">
              <a:solidFill>
                <a:schemeClr val="accent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4" name="Line 34"/>
            <p:cNvSpPr>
              <a:spLocks noChangeShapeType="1"/>
            </p:cNvSpPr>
            <p:nvPr/>
          </p:nvSpPr>
          <p:spPr bwMode="auto">
            <a:xfrm>
              <a:off x="2123728" y="4149080"/>
              <a:ext cx="216024" cy="1728192"/>
            </a:xfrm>
            <a:prstGeom prst="line">
              <a:avLst/>
            </a:prstGeom>
            <a:noFill/>
            <a:ln w="28575">
              <a:solidFill>
                <a:schemeClr val="accent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611560" y="5877272"/>
              <a:ext cx="4032448" cy="72084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buNone/>
              </a:pPr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Технология раннего интенсивного </a:t>
              </a:r>
            </a:p>
            <a:p>
              <a:pPr algn="ctr">
                <a:buNone/>
              </a:pPr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обучения чтению и письму Н.А.  Зайцева</a:t>
              </a:r>
              <a:endParaRPr lang="ru-RU" sz="1400" b="1" dirty="0">
                <a:solidFill>
                  <a:schemeClr val="accent2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1" name="Line 30"/>
            <p:cNvSpPr>
              <a:spLocks noChangeShapeType="1"/>
            </p:cNvSpPr>
            <p:nvPr/>
          </p:nvSpPr>
          <p:spPr bwMode="auto">
            <a:xfrm>
              <a:off x="3851920" y="3284984"/>
              <a:ext cx="936104" cy="0"/>
            </a:xfrm>
            <a:prstGeom prst="line">
              <a:avLst/>
            </a:prstGeom>
            <a:noFill/>
            <a:ln w="28575">
              <a:solidFill>
                <a:schemeClr val="accent2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779912" y="4941168"/>
              <a:ext cx="4032448" cy="72084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buNone/>
              </a:pPr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Технология сотрудничества</a:t>
              </a:r>
              <a:endParaRPr lang="ru-RU" sz="1400" b="1" dirty="0">
                <a:solidFill>
                  <a:schemeClr val="accent2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4427984" y="3933056"/>
              <a:ext cx="4032448" cy="72084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buNone/>
              </a:pPr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Технология проектирования</a:t>
              </a:r>
              <a:endParaRPr lang="ru-RU" sz="1400" b="1" dirty="0">
                <a:solidFill>
                  <a:schemeClr val="accent2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4355976" y="1988840"/>
              <a:ext cx="4032448" cy="72084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buNone/>
              </a:pPr>
              <a:r>
                <a:rPr lang="ru-RU" sz="1400" b="1" dirty="0" err="1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Сказкотерапия</a:t>
              </a:r>
              <a:endParaRPr lang="ru-RU" sz="1400" b="1" dirty="0">
                <a:solidFill>
                  <a:schemeClr val="accent2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9" name="Rectangle 23"/>
            <p:cNvSpPr>
              <a:spLocks noChangeArrowheads="1"/>
            </p:cNvSpPr>
            <p:nvPr/>
          </p:nvSpPr>
          <p:spPr bwMode="auto">
            <a:xfrm>
              <a:off x="3707904" y="1052736"/>
              <a:ext cx="4032448" cy="72084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buNone/>
              </a:pPr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ИКТ технологии</a:t>
              </a:r>
              <a:endParaRPr lang="ru-RU" sz="1400" b="1" dirty="0">
                <a:solidFill>
                  <a:schemeClr val="accent2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323528" y="188640"/>
              <a:ext cx="4032448" cy="72084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buNone/>
              </a:pPr>
              <a:r>
                <a:rPr lang="ru-RU" sz="1400" b="1" dirty="0" err="1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Здоровьесберегающие</a:t>
              </a:r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 технологии</a:t>
              </a:r>
            </a:p>
          </p:txBody>
        </p:sp>
        <p:sp>
          <p:nvSpPr>
            <p:cNvPr id="31" name="Rectangle 23"/>
            <p:cNvSpPr>
              <a:spLocks noChangeArrowheads="1"/>
            </p:cNvSpPr>
            <p:nvPr/>
          </p:nvSpPr>
          <p:spPr bwMode="auto">
            <a:xfrm>
              <a:off x="4788024" y="2924944"/>
              <a:ext cx="4032448" cy="72084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buNone/>
              </a:pPr>
              <a:r>
                <a:rPr lang="ru-RU" sz="1400" b="1" dirty="0" err="1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Социоигровая</a:t>
              </a:r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 технология</a:t>
              </a:r>
              <a:endParaRPr lang="ru-RU" sz="1400" b="1" dirty="0">
                <a:solidFill>
                  <a:schemeClr val="accent2">
                    <a:lumMod val="50000"/>
                  </a:schemeClr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59632" y="188640"/>
            <a:ext cx="6899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Здоровьесберегающие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технологии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251520" y="692696"/>
            <a:ext cx="3986949" cy="3024336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7" name="Picture 2"/>
          <p:cNvPicPr preferRelativeResize="0"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3645024"/>
            <a:ext cx="3988800" cy="3024336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788024" y="1124744"/>
            <a:ext cx="3744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Создаю условия для всестороннего физического развития детей; формирую у детей мотивацию к здоровому образу жизни; способствую сохранению и укреплению психофизического здоровья детей.</a:t>
            </a:r>
          </a:p>
          <a:p>
            <a:endParaRPr lang="ru-RU" sz="16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1520" y="3717032"/>
            <a:ext cx="4392488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Результативность: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 дети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стали менее восприимчивы к резким изменениям температуры, простудным и инфекционным заболеваниям;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 выпускники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д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/с успешно справляются со школьной программой, легче переносят адаптацию в школьном коллективе.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 повысился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уровень родительской компетентности в сохранении и укреплении здоровья дошкольников;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 preferRelativeResize="0"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836712"/>
            <a:ext cx="4248472" cy="3239984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771800" y="188640"/>
            <a:ext cx="270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Сказкотерапия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Picture 2"/>
          <p:cNvPicPr preferRelativeResize="0"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836712"/>
            <a:ext cx="4248000" cy="32400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51520" y="4365104"/>
            <a:ext cx="864096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Результативность: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дети стали более раскованы, они начали высказывать свои мысли, у детей пополнился словарный запас; 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речь детей стала более связной, интересной для слушателей, дети стараются подбирать точные, доступные для окружающих слова и фразы, что свидетельствует о повышении уровня связной речи.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дети стали активнее проявлять творчество в играх-драматизациях, играх-инсценировках.</a:t>
            </a:r>
          </a:p>
          <a:p>
            <a:pPr>
              <a:buFont typeface="Wingdings" pitchFamily="2" charset="2"/>
              <a:buChar char="Ø"/>
            </a:pPr>
            <a:endParaRPr lang="ru-RU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>
              <a:buFont typeface="Wingdings" pitchFamily="2" charset="2"/>
              <a:buChar char="Ø"/>
            </a:pPr>
            <a:endParaRPr lang="ru-RU" sz="2000" b="1" i="1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5409</TotalTime>
  <Words>2498</Words>
  <Application>Microsoft Office PowerPoint</Application>
  <PresentationFormat>Экран (4:3)</PresentationFormat>
  <Paragraphs>334</Paragraphs>
  <Slides>45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5" baseType="lpstr">
      <vt:lpstr>Arial</vt:lpstr>
      <vt:lpstr>Calibri</vt:lpstr>
      <vt:lpstr>Century Schoolbook</vt:lpstr>
      <vt:lpstr>Courier New</vt:lpstr>
      <vt:lpstr>Monotype Corsiva</vt:lpstr>
      <vt:lpstr>Times New Roman</vt:lpstr>
      <vt:lpstr>Wingdings</vt:lpstr>
      <vt:lpstr>Wingdings 2</vt:lpstr>
      <vt:lpstr>Эркер</vt:lpstr>
      <vt:lpstr>Слайд</vt:lpstr>
      <vt:lpstr>САМОПРЕЗЕНТАЦИЯ ВОСПИТАТЕЛЯ МБДОУ№65 «ДЕЛЬФИН» КОВАЛЕНКО ТАТЬЯНЫ ИВАНОВНЫ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развития детей 4-5 лет</dc:title>
  <dc:creator>АнатолийЮлия</dc:creator>
  <cp:lastModifiedBy>Анатолий Вишняков</cp:lastModifiedBy>
  <cp:revision>564</cp:revision>
  <dcterms:created xsi:type="dcterms:W3CDTF">2013-09-13T09:22:29Z</dcterms:created>
  <dcterms:modified xsi:type="dcterms:W3CDTF">2019-04-26T07:11:12Z</dcterms:modified>
</cp:coreProperties>
</file>